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91" r:id="rId2"/>
    <p:sldId id="292" r:id="rId3"/>
    <p:sldId id="293" r:id="rId4"/>
    <p:sldId id="294" r:id="rId5"/>
    <p:sldId id="295" r:id="rId6"/>
    <p:sldId id="296" r:id="rId7"/>
    <p:sldId id="297" r:id="rId8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1pPr>
    <a:lvl2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2pPr>
    <a:lvl3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3pPr>
    <a:lvl4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4pPr>
    <a:lvl5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5pPr>
    <a:lvl6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6pPr>
    <a:lvl7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7pPr>
    <a:lvl8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8pPr>
    <a:lvl9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BF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2E8"/>
          </a:solidFill>
        </a:fill>
      </a:tcStyle>
    </a:wholeTbl>
    <a:band2H>
      <a:tcTxStyle/>
      <a:tcStyle>
        <a:tcBdr/>
        <a:fill>
          <a:solidFill>
            <a:srgbClr val="E6EA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2E7CB"/>
          </a:solidFill>
        </a:fill>
      </a:tcStyle>
    </a:wholeTbl>
    <a:band2H>
      <a:tcTxStyle/>
      <a:tcStyle>
        <a:tcBdr/>
        <a:fill>
          <a:solidFill>
            <a:srgbClr val="F8F4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5CDDE"/>
          </a:solidFill>
        </a:fill>
      </a:tcStyle>
    </a:wholeTbl>
    <a:band2H>
      <a:tcTxStyle/>
      <a:tcStyle>
        <a:tcBdr/>
        <a:fill>
          <a:solidFill>
            <a:srgbClr val="EBE8E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38"/>
    <p:restoredTop sz="94334"/>
  </p:normalViewPr>
  <p:slideViewPr>
    <p:cSldViewPr snapToGrid="0" snapToObjects="1">
      <p:cViewPr varScale="1">
        <p:scale>
          <a:sx n="49" d="100"/>
          <a:sy n="49" d="100"/>
        </p:scale>
        <p:origin x="164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hape 24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42" name="Shape 24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400">
                <a:latin typeface="+mj-lt"/>
                <a:ea typeface="+mj-ea"/>
                <a:cs typeface="+mj-cs"/>
                <a:sym typeface="Helvetica"/>
              </a:defRPr>
            </a:lvl1pPr>
            <a:lvl2pPr marL="740833" indent="-296333" algn="ctr">
              <a:spcBef>
                <a:spcPts val="0"/>
              </a:spcBef>
              <a:defRPr sz="2400">
                <a:latin typeface="+mj-lt"/>
                <a:ea typeface="+mj-ea"/>
                <a:cs typeface="+mj-cs"/>
                <a:sym typeface="Helvetica"/>
              </a:defRPr>
            </a:lvl2pPr>
            <a:lvl3pPr marL="1185333" indent="-296333" algn="ctr">
              <a:spcBef>
                <a:spcPts val="0"/>
              </a:spcBef>
              <a:defRPr sz="2400">
                <a:latin typeface="+mj-lt"/>
                <a:ea typeface="+mj-ea"/>
                <a:cs typeface="+mj-cs"/>
                <a:sym typeface="Helvetica"/>
              </a:defRPr>
            </a:lvl3pPr>
            <a:lvl4pPr marL="1629833" indent="-296333" algn="ctr">
              <a:spcBef>
                <a:spcPts val="0"/>
              </a:spcBef>
              <a:defRPr sz="2400">
                <a:latin typeface="+mj-lt"/>
                <a:ea typeface="+mj-ea"/>
                <a:cs typeface="+mj-cs"/>
                <a:sym typeface="Helvetica"/>
              </a:defRPr>
            </a:lvl4pPr>
            <a:lvl5pPr marL="2074333" indent="-296333" algn="ctr">
              <a:spcBef>
                <a:spcPts val="0"/>
              </a:spcBef>
              <a:defRPr sz="2400">
                <a:latin typeface="+mj-lt"/>
                <a:ea typeface="+mj-ea"/>
                <a:cs typeface="+mj-cs"/>
                <a:sym typeface="Helvetic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4" name="“Type a quote here.”"/>
          <p:cNvSpPr>
            <a:spLocks noGrp="1"/>
          </p:cNvSpPr>
          <p:nvPr>
            <p:ph type="body" sz="quarter" idx="21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 sz="3800"/>
            </a:pPr>
            <a:endParaRPr/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21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7542" y="9170164"/>
            <a:ext cx="397020" cy="389268"/>
          </a:xfrm>
          <a:prstGeom prst="rect">
            <a:avLst/>
          </a:prstGeom>
        </p:spPr>
        <p:txBody>
          <a:bodyPr lIns="65022" tIns="65022" rIns="65022" bIns="65022" anchor="b"/>
          <a:lstStyle>
            <a:lvl1pPr algn="r" defTabSz="1300480">
              <a:defRPr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itle Text"/>
          <p:cNvSpPr txBox="1">
            <a:spLocks noGrp="1"/>
          </p:cNvSpPr>
          <p:nvPr>
            <p:ph type="title"/>
          </p:nvPr>
        </p:nvSpPr>
        <p:spPr>
          <a:xfrm>
            <a:off x="650238" y="390591"/>
            <a:ext cx="11704324" cy="1625607"/>
          </a:xfrm>
          <a:prstGeom prst="rect">
            <a:avLst/>
          </a:prstGeom>
        </p:spPr>
        <p:txBody>
          <a:bodyPr lIns="65021" tIns="65021" rIns="65021" bIns="65021"/>
          <a:lstStyle>
            <a:lvl1pPr defTabSz="1300480">
              <a:defRPr sz="6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  <p:sp>
        <p:nvSpPr>
          <p:cNvPr id="125" name="Body Level One…"/>
          <p:cNvSpPr txBox="1">
            <a:spLocks noGrp="1"/>
          </p:cNvSpPr>
          <p:nvPr>
            <p:ph type="body" idx="1"/>
          </p:nvPr>
        </p:nvSpPr>
        <p:spPr>
          <a:xfrm>
            <a:off x="650238" y="2275838"/>
            <a:ext cx="11704324" cy="6436928"/>
          </a:xfrm>
          <a:prstGeom prst="rect">
            <a:avLst/>
          </a:prstGeom>
        </p:spPr>
        <p:txBody>
          <a:bodyPr lIns="65021" tIns="65021" rIns="65021" bIns="65021" anchor="t"/>
          <a:lstStyle>
            <a:lvl1pPr marL="471487" indent="-471487" defTabSz="1300480">
              <a:spcBef>
                <a:spcPts val="900"/>
              </a:spcBef>
              <a:buSzPct val="100000"/>
              <a:buChar char="»"/>
              <a:defRPr sz="4400">
                <a:latin typeface="Arial"/>
                <a:ea typeface="Arial"/>
                <a:cs typeface="Arial"/>
                <a:sym typeface="Arial"/>
              </a:defRPr>
            </a:lvl1pPr>
            <a:lvl2pPr marL="906234" indent="-449034" defTabSz="1300480">
              <a:spcBef>
                <a:spcPts val="900"/>
              </a:spcBef>
              <a:buSzPct val="100000"/>
              <a:buChar char="–"/>
              <a:defRPr sz="4400">
                <a:latin typeface="Arial"/>
                <a:ea typeface="Arial"/>
                <a:cs typeface="Arial"/>
                <a:sym typeface="Arial"/>
              </a:defRPr>
            </a:lvl2pPr>
            <a:lvl3pPr indent="-419100" defTabSz="1300480">
              <a:spcBef>
                <a:spcPts val="900"/>
              </a:spcBef>
              <a:buSzPct val="100000"/>
              <a:defRPr sz="4400">
                <a:latin typeface="Arial"/>
                <a:ea typeface="Arial"/>
                <a:cs typeface="Arial"/>
                <a:sym typeface="Arial"/>
              </a:defRPr>
            </a:lvl3pPr>
            <a:lvl4pPr marL="1874520" indent="-502919" defTabSz="1300480">
              <a:spcBef>
                <a:spcPts val="900"/>
              </a:spcBef>
              <a:buSzPct val="100000"/>
              <a:buChar char="–"/>
              <a:defRPr sz="4400">
                <a:latin typeface="Arial"/>
                <a:ea typeface="Arial"/>
                <a:cs typeface="Arial"/>
                <a:sym typeface="Arial"/>
              </a:defRPr>
            </a:lvl4pPr>
            <a:lvl5pPr marL="2387600" indent="-558800" defTabSz="1300480">
              <a:spcBef>
                <a:spcPts val="900"/>
              </a:spcBef>
              <a:buSzPct val="100000"/>
              <a:buChar char="»"/>
              <a:defRPr sz="4400"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7547" y="8882097"/>
            <a:ext cx="397016" cy="389264"/>
          </a:xfrm>
          <a:prstGeom prst="rect">
            <a:avLst/>
          </a:prstGeom>
        </p:spPr>
        <p:txBody>
          <a:bodyPr lIns="65021" tIns="65021" rIns="65021" bIns="65021"/>
          <a:lstStyle>
            <a:lvl1pPr algn="r" defTabSz="1300480"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itle Text"/>
          <p:cNvSpPr txBox="1">
            <a:spLocks noGrp="1"/>
          </p:cNvSpPr>
          <p:nvPr>
            <p:ph type="title"/>
          </p:nvPr>
        </p:nvSpPr>
        <p:spPr>
          <a:xfrm>
            <a:off x="952499" y="444498"/>
            <a:ext cx="11099803" cy="2159002"/>
          </a:xfrm>
          <a:prstGeom prst="rect">
            <a:avLst/>
          </a:prstGeom>
        </p:spPr>
        <p:txBody>
          <a:bodyPr lIns="50797" tIns="50797" rIns="50797" bIns="50797"/>
          <a:lstStyle>
            <a:lvl1pPr defTabSz="584198">
              <a:defRPr sz="7800"/>
            </a:lvl1pPr>
          </a:lstStyle>
          <a:p>
            <a:r>
              <a:t>Title Text</a:t>
            </a:r>
          </a:p>
        </p:txBody>
      </p:sp>
      <p:sp>
        <p:nvSpPr>
          <p:cNvPr id="134" name="Body Level One…"/>
          <p:cNvSpPr txBox="1">
            <a:spLocks noGrp="1"/>
          </p:cNvSpPr>
          <p:nvPr>
            <p:ph type="body" idx="1"/>
          </p:nvPr>
        </p:nvSpPr>
        <p:spPr>
          <a:xfrm>
            <a:off x="952499" y="2603498"/>
            <a:ext cx="11099803" cy="6286504"/>
          </a:xfrm>
          <a:prstGeom prst="rect">
            <a:avLst/>
          </a:prstGeom>
        </p:spPr>
        <p:txBody>
          <a:bodyPr lIns="50797" tIns="50797" rIns="50797" bIns="50797"/>
          <a:lstStyle>
            <a:lvl1pPr marL="419804" indent="-419804" defTabSz="584198">
              <a:spcBef>
                <a:spcPts val="4100"/>
              </a:spcBef>
              <a:defRPr sz="3400"/>
            </a:lvl1pPr>
            <a:lvl2pPr marL="864304" indent="-419803" defTabSz="584198">
              <a:spcBef>
                <a:spcPts val="4100"/>
              </a:spcBef>
              <a:defRPr sz="3400"/>
            </a:lvl2pPr>
            <a:lvl3pPr marL="1308804" indent="-419804" defTabSz="584198">
              <a:spcBef>
                <a:spcPts val="4100"/>
              </a:spcBef>
              <a:defRPr sz="3400"/>
            </a:lvl3pPr>
            <a:lvl4pPr marL="1753304" indent="-419804" defTabSz="584198">
              <a:spcBef>
                <a:spcPts val="4100"/>
              </a:spcBef>
              <a:defRPr sz="3400"/>
            </a:lvl4pPr>
            <a:lvl5pPr marL="2197804" indent="-419804" defTabSz="584198">
              <a:spcBef>
                <a:spcPts val="4100"/>
              </a:spcBef>
              <a:defRPr sz="3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5923" y="9251950"/>
            <a:ext cx="340255" cy="342896"/>
          </a:xfrm>
          <a:prstGeom prst="rect">
            <a:avLst/>
          </a:prstGeom>
        </p:spPr>
        <p:txBody>
          <a:bodyPr lIns="50797" tIns="50797" rIns="50797" bIns="50797"/>
          <a:lstStyle>
            <a:lvl1pPr defTabSz="584198">
              <a:defRPr sz="16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85794" y="9207433"/>
            <a:ext cx="368767" cy="352000"/>
          </a:xfrm>
          <a:prstGeom prst="rect">
            <a:avLst/>
          </a:prstGeom>
        </p:spPr>
        <p:txBody>
          <a:bodyPr lIns="65022" tIns="65022" rIns="65022" bIns="65022" anchor="b"/>
          <a:lstStyle>
            <a:lvl1pPr algn="r" defTabSz="1300480">
              <a:defRPr sz="160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Title Text"/>
          <p:cNvSpPr txBox="1">
            <a:spLocks noGrp="1"/>
          </p:cNvSpPr>
          <p:nvPr>
            <p:ph type="title"/>
          </p:nvPr>
        </p:nvSpPr>
        <p:spPr>
          <a:xfrm>
            <a:off x="952499" y="444498"/>
            <a:ext cx="11099803" cy="2159002"/>
          </a:xfrm>
          <a:prstGeom prst="rect">
            <a:avLst/>
          </a:prstGeom>
        </p:spPr>
        <p:txBody>
          <a:bodyPr/>
          <a:lstStyle>
            <a:lvl1pPr>
              <a:defRPr sz="7800"/>
            </a:lvl1pPr>
          </a:lstStyle>
          <a:p>
            <a:r>
              <a:t>Title Text</a:t>
            </a:r>
          </a:p>
        </p:txBody>
      </p:sp>
      <p:sp>
        <p:nvSpPr>
          <p:cNvPr id="159" name="Body Level One…"/>
          <p:cNvSpPr txBox="1">
            <a:spLocks noGrp="1"/>
          </p:cNvSpPr>
          <p:nvPr>
            <p:ph type="body" idx="1"/>
          </p:nvPr>
        </p:nvSpPr>
        <p:spPr>
          <a:xfrm>
            <a:off x="952499" y="2603499"/>
            <a:ext cx="11099803" cy="6286502"/>
          </a:xfrm>
          <a:prstGeom prst="rect">
            <a:avLst/>
          </a:prstGeom>
        </p:spPr>
        <p:txBody>
          <a:bodyPr/>
          <a:lstStyle>
            <a:lvl1pPr marL="419804" indent="-419804">
              <a:defRPr sz="3400"/>
            </a:lvl1pPr>
            <a:lvl2pPr marL="864304" indent="-419804">
              <a:defRPr sz="3400"/>
            </a:lvl2pPr>
            <a:lvl3pPr marL="1308804" indent="-419804">
              <a:defRPr sz="3400"/>
            </a:lvl3pPr>
            <a:lvl4pPr marL="1753304" indent="-419804">
              <a:defRPr sz="3400"/>
            </a:lvl4pPr>
            <a:lvl5pPr marL="2197804" indent="-419804">
              <a:defRPr sz="3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5920" y="9251950"/>
            <a:ext cx="340260" cy="3429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bg>
      <p:bgPr>
        <a:blipFill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Line"/>
          <p:cNvSpPr/>
          <p:nvPr/>
        </p:nvSpPr>
        <p:spPr>
          <a:xfrm flipV="1">
            <a:off x="508000" y="9245597"/>
            <a:ext cx="11988800" cy="3"/>
          </a:xfrm>
          <a:prstGeom prst="line">
            <a:avLst/>
          </a:prstGeom>
          <a:ln w="762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168" name="Line"/>
          <p:cNvSpPr/>
          <p:nvPr/>
        </p:nvSpPr>
        <p:spPr>
          <a:xfrm flipV="1">
            <a:off x="508000" y="508000"/>
            <a:ext cx="11988800" cy="1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169" name="Image"/>
          <p:cNvSpPr>
            <a:spLocks noGrp="1"/>
          </p:cNvSpPr>
          <p:nvPr>
            <p:ph type="pic" sz="half" idx="21"/>
          </p:nvPr>
        </p:nvSpPr>
        <p:spPr>
          <a:xfrm>
            <a:off x="6807200" y="596900"/>
            <a:ext cx="5575300" cy="8325606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70" name="Title Text"/>
          <p:cNvSpPr txBox="1">
            <a:spLocks noGrp="1"/>
          </p:cNvSpPr>
          <p:nvPr>
            <p:ph type="title"/>
          </p:nvPr>
        </p:nvSpPr>
        <p:spPr>
          <a:xfrm>
            <a:off x="508000" y="2400300"/>
            <a:ext cx="5829300" cy="6070600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90000"/>
              </a:lnSpc>
              <a:defRPr sz="6400" cap="all">
                <a:solidFill>
                  <a:srgbClr val="606060"/>
                </a:solidFill>
                <a:latin typeface="Gill Sans Light"/>
                <a:ea typeface="Gill Sans Light"/>
                <a:cs typeface="Gill Sans Light"/>
                <a:sym typeface="Gill Sans Light"/>
              </a:defRPr>
            </a:lvl1pPr>
          </a:lstStyle>
          <a:p>
            <a:r>
              <a:t>Title Text</a:t>
            </a:r>
          </a:p>
        </p:txBody>
      </p:sp>
      <p:sp>
        <p:nvSpPr>
          <p:cNvPr id="17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508000" y="1168400"/>
            <a:ext cx="5829300" cy="8382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spcBef>
                <a:spcPts val="0"/>
              </a:spcBef>
              <a:buSzTx/>
              <a:buNone/>
              <a:defRPr sz="2400">
                <a:solidFill>
                  <a:srgbClr val="60606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indent="228600">
              <a:lnSpc>
                <a:spcPct val="120000"/>
              </a:lnSpc>
              <a:spcBef>
                <a:spcPts val="0"/>
              </a:spcBef>
              <a:buSzTx/>
              <a:buNone/>
              <a:defRPr sz="2400">
                <a:solidFill>
                  <a:srgbClr val="606060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indent="457200">
              <a:lnSpc>
                <a:spcPct val="120000"/>
              </a:lnSpc>
              <a:spcBef>
                <a:spcPts val="0"/>
              </a:spcBef>
              <a:buSzTx/>
              <a:buNone/>
              <a:defRPr sz="2400">
                <a:solidFill>
                  <a:srgbClr val="606060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indent="685800">
              <a:lnSpc>
                <a:spcPct val="120000"/>
              </a:lnSpc>
              <a:spcBef>
                <a:spcPts val="0"/>
              </a:spcBef>
              <a:buSzTx/>
              <a:buNone/>
              <a:defRPr sz="2400">
                <a:solidFill>
                  <a:srgbClr val="606060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indent="914400">
              <a:lnSpc>
                <a:spcPct val="120000"/>
              </a:lnSpc>
              <a:spcBef>
                <a:spcPts val="0"/>
              </a:spcBef>
              <a:buSzTx/>
              <a:buNone/>
              <a:defRPr sz="2400">
                <a:solidFill>
                  <a:srgbClr val="606060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66701" y="8763000"/>
            <a:ext cx="342901" cy="3683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606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Rectangle"/>
          <p:cNvSpPr/>
          <p:nvPr/>
        </p:nvSpPr>
        <p:spPr>
          <a:xfrm>
            <a:off x="-3" y="8886613"/>
            <a:ext cx="13004807" cy="866988"/>
          </a:xfrm>
          <a:prstGeom prst="rect">
            <a:avLst/>
          </a:prstGeom>
          <a:solidFill>
            <a:srgbClr val="3C8B07"/>
          </a:solidFill>
          <a:ln w="12700">
            <a:miter lim="400000"/>
          </a:ln>
        </p:spPr>
        <p:txBody>
          <a:bodyPr lIns="65021" tIns="65021" rIns="65021" bIns="65021" anchor="ctr"/>
          <a:lstStyle/>
          <a:p>
            <a:pPr algn="l" defTabSz="650240">
              <a:defRPr sz="24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189" name="Rectangle"/>
          <p:cNvSpPr/>
          <p:nvPr/>
        </p:nvSpPr>
        <p:spPr>
          <a:xfrm>
            <a:off x="-3" y="-1"/>
            <a:ext cx="13004807" cy="866988"/>
          </a:xfrm>
          <a:prstGeom prst="rect">
            <a:avLst/>
          </a:prstGeom>
          <a:solidFill>
            <a:srgbClr val="3C8B07"/>
          </a:solidFill>
          <a:ln w="12700">
            <a:miter lim="400000"/>
          </a:ln>
        </p:spPr>
        <p:txBody>
          <a:bodyPr lIns="65021" tIns="65021" rIns="65021" bIns="65021" anchor="ctr"/>
          <a:lstStyle/>
          <a:p>
            <a:pPr algn="l" defTabSz="650240">
              <a:defRPr sz="24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190" name="Title Text"/>
          <p:cNvSpPr txBox="1">
            <a:spLocks noGrp="1"/>
          </p:cNvSpPr>
          <p:nvPr>
            <p:ph type="title"/>
          </p:nvPr>
        </p:nvSpPr>
        <p:spPr>
          <a:xfrm>
            <a:off x="975359" y="1517226"/>
            <a:ext cx="11054082" cy="866988"/>
          </a:xfrm>
          <a:prstGeom prst="rect">
            <a:avLst/>
          </a:prstGeom>
        </p:spPr>
        <p:txBody>
          <a:bodyPr lIns="65021" tIns="65021" rIns="65021" bIns="65021"/>
          <a:lstStyle>
            <a:lvl1pPr defTabSz="1300480">
              <a:defRPr sz="5600">
                <a:solidFill>
                  <a:srgbClr val="BA4141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t>Title Text</a:t>
            </a:r>
          </a:p>
        </p:txBody>
      </p:sp>
      <p:sp>
        <p:nvSpPr>
          <p:cNvPr id="19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632425" y="8994986"/>
            <a:ext cx="397016" cy="409443"/>
          </a:xfrm>
          <a:prstGeom prst="rect">
            <a:avLst/>
          </a:prstGeom>
        </p:spPr>
        <p:txBody>
          <a:bodyPr lIns="65021" tIns="65021" rIns="65021" bIns="65021"/>
          <a:lstStyle>
            <a:lvl1pPr algn="r" defTabSz="650240">
              <a:defRPr>
                <a:solidFill>
                  <a:srgbClr val="AAB401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7539" y="8882098"/>
            <a:ext cx="397021" cy="389270"/>
          </a:xfrm>
          <a:prstGeom prst="rect">
            <a:avLst/>
          </a:prstGeom>
        </p:spPr>
        <p:txBody>
          <a:bodyPr lIns="65023" tIns="65023" rIns="65023" bIns="65023"/>
          <a:lstStyle>
            <a:lvl1pPr algn="r" defTabSz="1300480"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218" name="Title Text"/>
          <p:cNvSpPr txBox="1">
            <a:spLocks noGrp="1"/>
          </p:cNvSpPr>
          <p:nvPr>
            <p:ph type="title"/>
          </p:nvPr>
        </p:nvSpPr>
        <p:spPr>
          <a:xfrm>
            <a:off x="650239" y="390595"/>
            <a:ext cx="11704322" cy="1625601"/>
          </a:xfrm>
          <a:prstGeom prst="rect">
            <a:avLst/>
          </a:prstGeom>
        </p:spPr>
        <p:txBody>
          <a:bodyPr lIns="65023" tIns="65023" rIns="65023" bIns="65023"/>
          <a:lstStyle>
            <a:lvl1pPr defTabSz="1300480">
              <a:defRPr sz="6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21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Title Text"/>
          <p:cNvSpPr txBox="1">
            <a:spLocks noGrp="1"/>
          </p:cNvSpPr>
          <p:nvPr>
            <p:ph type="title"/>
          </p:nvPr>
        </p:nvSpPr>
        <p:spPr>
          <a:xfrm>
            <a:off x="3899178" y="1083732"/>
            <a:ext cx="7800627" cy="1300482"/>
          </a:xfrm>
          <a:prstGeom prst="rect">
            <a:avLst/>
          </a:prstGeom>
        </p:spPr>
        <p:txBody>
          <a:bodyPr lIns="65021" tIns="65021" rIns="65021" bIns="65021"/>
          <a:lstStyle>
            <a:lvl1pPr algn="l" defTabSz="1300480">
              <a:defRPr sz="4200">
                <a:solidFill>
                  <a:srgbClr val="79551B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1pPr>
          </a:lstStyle>
          <a:p>
            <a:r>
              <a:t>Title Text</a:t>
            </a:r>
          </a:p>
        </p:txBody>
      </p:sp>
      <p:sp>
        <p:nvSpPr>
          <p:cNvPr id="2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383781" y="8371840"/>
            <a:ext cx="320543" cy="358643"/>
          </a:xfrm>
          <a:prstGeom prst="rect">
            <a:avLst/>
          </a:prstGeom>
        </p:spPr>
        <p:txBody>
          <a:bodyPr lIns="65021" tIns="65021" rIns="65021" bIns="65021"/>
          <a:lstStyle>
            <a:lvl1pPr algn="r" defTabSz="1300480">
              <a:defRPr sz="1400">
                <a:solidFill>
                  <a:srgbClr val="79551B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Title Text"/>
          <p:cNvSpPr txBox="1">
            <a:spLocks noGrp="1"/>
          </p:cNvSpPr>
          <p:nvPr>
            <p:ph type="title"/>
          </p:nvPr>
        </p:nvSpPr>
        <p:spPr>
          <a:xfrm>
            <a:off x="952499" y="444499"/>
            <a:ext cx="11099801" cy="2159001"/>
          </a:xfrm>
          <a:prstGeom prst="rect">
            <a:avLst/>
          </a:prstGeom>
        </p:spPr>
        <p:txBody>
          <a:bodyPr/>
          <a:lstStyle>
            <a:lvl1pPr>
              <a:defRPr sz="7800"/>
            </a:lvl1pPr>
          </a:lstStyle>
          <a:p>
            <a:r>
              <a:t>Title Text</a:t>
            </a:r>
          </a:p>
        </p:txBody>
      </p:sp>
      <p:sp>
        <p:nvSpPr>
          <p:cNvPr id="234" name="Body Level One…"/>
          <p:cNvSpPr txBox="1">
            <a:spLocks noGrp="1"/>
          </p:cNvSpPr>
          <p:nvPr>
            <p:ph type="body" idx="1"/>
          </p:nvPr>
        </p:nvSpPr>
        <p:spPr>
          <a:xfrm>
            <a:off x="952499" y="2603500"/>
            <a:ext cx="11099801" cy="6286500"/>
          </a:xfrm>
          <a:prstGeom prst="rect">
            <a:avLst/>
          </a:prstGeom>
        </p:spPr>
        <p:txBody>
          <a:bodyPr/>
          <a:lstStyle>
            <a:lvl1pPr marL="419805" indent="-419805">
              <a:defRPr sz="3400"/>
            </a:lvl1pPr>
            <a:lvl2pPr marL="864305" indent="-419805">
              <a:defRPr sz="3400"/>
            </a:lvl2pPr>
            <a:lvl3pPr marL="1308805" indent="-419805">
              <a:defRPr sz="3400"/>
            </a:lvl3pPr>
            <a:lvl4pPr marL="1753305" indent="-419805">
              <a:defRPr sz="3400"/>
            </a:lvl4pPr>
            <a:lvl5pPr marL="2197805" indent="-419805">
              <a:defRPr sz="3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5920" y="9251950"/>
            <a:ext cx="340260" cy="3429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sz="half" idx="21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sz="half" idx="21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21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22"/>
          </p:nvPr>
        </p:nvSpPr>
        <p:spPr>
          <a:xfrm>
            <a:off x="6724518" y="889000"/>
            <a:ext cx="5334002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sz="half" idx="23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  <p:sldLayoutId id="2147483665" r:id="rId15"/>
    <p:sldLayoutId id="2147483666" r:id="rId16"/>
    <p:sldLayoutId id="2147483667" r:id="rId17"/>
    <p:sldLayoutId id="2147483669" r:id="rId18"/>
    <p:sldLayoutId id="2147483672" r:id="rId19"/>
    <p:sldLayoutId id="2147483673" r:id="rId20"/>
    <p:sldLayoutId id="2147483674" r:id="rId21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bc.com/future/article/20180423-how-a-s" TargetMode="External"/><Relationship Id="rId2" Type="http://schemas.openxmlformats.org/officeDocument/2006/relationships/hyperlink" Target="http://www.pi-schools.gr/books/gymnasio/anth_c/math/s_082_106.pdf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www.youtube.com/watch?v=dFYdMh7y_RQ" TargetMode="External"/><Relationship Id="rId4" Type="http://schemas.openxmlformats.org/officeDocument/2006/relationships/hyperlink" Target="https://iris.ucl.ac.uk/iris/publication/1813649/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1957540" y="9170164"/>
            <a:ext cx="397020" cy="38926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5022" tIns="65022" rIns="65022" bIns="65022" anchor="b"/>
          <a:lstStyle>
            <a:lvl1pPr algn="r" defTabSz="1300480">
              <a:defRPr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1</a:t>
            </a:fld>
            <a:endParaRPr/>
          </a:p>
        </p:txBody>
      </p:sp>
      <p:sp>
        <p:nvSpPr>
          <p:cNvPr id="406" name="Θετική Ψυχολογία (ΘΨ)"/>
          <p:cNvSpPr txBox="1">
            <a:spLocks noGrp="1"/>
          </p:cNvSpPr>
          <p:nvPr>
            <p:ph type="title" idx="4294967295"/>
          </p:nvPr>
        </p:nvSpPr>
        <p:spPr>
          <a:xfrm>
            <a:off x="291863" y="415429"/>
            <a:ext cx="12421074" cy="1968786"/>
          </a:xfrm>
          <a:prstGeom prst="rect">
            <a:avLst/>
          </a:prstGeom>
        </p:spPr>
        <p:txBody>
          <a:bodyPr lIns="65022" tIns="65022" rIns="65022" bIns="65022"/>
          <a:lstStyle/>
          <a:p>
            <a:pPr defTabSz="1092399">
              <a:defRPr sz="5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b="1" u="sng"/>
              <a:t>Άσκ. 12η:</a:t>
            </a:r>
            <a:r>
              <a:t> αυτο-ενσυναίσθηση</a:t>
            </a:r>
          </a:p>
        </p:txBody>
      </p:sp>
      <p:sp>
        <p:nvSpPr>
          <p:cNvPr id="407" name="Λίγη θεωρία για τις βασικές αρχές της ΘΨ…"/>
          <p:cNvSpPr txBox="1">
            <a:spLocks noGrp="1"/>
          </p:cNvSpPr>
          <p:nvPr>
            <p:ph type="body" sz="half" idx="4294967295"/>
          </p:nvPr>
        </p:nvSpPr>
        <p:spPr>
          <a:xfrm>
            <a:off x="433492" y="2671233"/>
            <a:ext cx="7416595" cy="3685499"/>
          </a:xfrm>
          <a:prstGeom prst="rect">
            <a:avLst/>
          </a:prstGeom>
        </p:spPr>
        <p:txBody>
          <a:bodyPr lIns="65022" tIns="65022" rIns="65022" bIns="65022" anchor="t"/>
          <a:lstStyle>
            <a:lvl1pPr marL="0" indent="0" defTabSz="1300480">
              <a:spcBef>
                <a:spcPts val="1000"/>
              </a:spcBef>
              <a:buClr>
                <a:srgbClr val="FFCC00"/>
              </a:buClr>
              <a:buSzTx/>
              <a:buNone/>
              <a:defRPr sz="440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‘Τι είδους ενσυναίσθηση μπορώ να δείξω στον εαυτό μου;’</a:t>
            </a:r>
          </a:p>
        </p:txBody>
      </p:sp>
      <p:pic>
        <p:nvPicPr>
          <p:cNvPr id="408" name="pasted-image.tiff" descr="pasted-image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0814" y="4077458"/>
            <a:ext cx="5700494" cy="548197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1957540" y="9170164"/>
            <a:ext cx="397020" cy="38926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5022" tIns="65022" rIns="65022" bIns="65022" anchor="b"/>
          <a:lstStyle>
            <a:lvl1pPr algn="r" defTabSz="1300480">
              <a:defRPr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2</a:t>
            </a:fld>
            <a:endParaRPr/>
          </a:p>
        </p:txBody>
      </p:sp>
      <p:sp>
        <p:nvSpPr>
          <p:cNvPr id="411" name="Θετική Ψυχολογία (ΘΨ)"/>
          <p:cNvSpPr txBox="1">
            <a:spLocks noGrp="1"/>
          </p:cNvSpPr>
          <p:nvPr>
            <p:ph type="title" idx="4294967295"/>
          </p:nvPr>
        </p:nvSpPr>
        <p:spPr>
          <a:xfrm>
            <a:off x="291863" y="415429"/>
            <a:ext cx="12421074" cy="1968786"/>
          </a:xfrm>
          <a:prstGeom prst="rect">
            <a:avLst/>
          </a:prstGeom>
        </p:spPr>
        <p:txBody>
          <a:bodyPr lIns="65022" tIns="65022" rIns="65022" bIns="65022"/>
          <a:lstStyle/>
          <a:p>
            <a:pPr defTabSz="1092399">
              <a:defRPr sz="5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b="1" u="sng"/>
              <a:t>Άσκ. 13η:</a:t>
            </a:r>
            <a:r>
              <a:t> ‘ποια είναι η ουσία σε όλο αυτό;’</a:t>
            </a:r>
          </a:p>
        </p:txBody>
      </p:sp>
      <p:sp>
        <p:nvSpPr>
          <p:cNvPr id="412" name="Λίγη θεωρία για τις βασικές αρχές της ΘΨ…"/>
          <p:cNvSpPr txBox="1">
            <a:spLocks noGrp="1"/>
          </p:cNvSpPr>
          <p:nvPr>
            <p:ph type="body" sz="half" idx="4294967295"/>
          </p:nvPr>
        </p:nvSpPr>
        <p:spPr>
          <a:xfrm>
            <a:off x="98956" y="2671233"/>
            <a:ext cx="7416595" cy="3685499"/>
          </a:xfrm>
          <a:prstGeom prst="rect">
            <a:avLst/>
          </a:prstGeom>
        </p:spPr>
        <p:txBody>
          <a:bodyPr lIns="65022" tIns="65022" rIns="65022" bIns="65022" anchor="t"/>
          <a:lstStyle>
            <a:lvl1pPr marL="0" indent="0" defTabSz="1300480">
              <a:spcBef>
                <a:spcPts val="1000"/>
              </a:spcBef>
              <a:buClr>
                <a:srgbClr val="FFCC00"/>
              </a:buClr>
              <a:buSzTx/>
              <a:buNone/>
              <a:defRPr sz="440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rPr dirty="0" err="1"/>
              <a:t>Α</a:t>
            </a:r>
            <a:r>
              <a:rPr dirty="0"/>
              <a:t>π</a:t>
            </a:r>
            <a:r>
              <a:rPr dirty="0" err="1"/>
              <a:t>ό</a:t>
            </a:r>
            <a:r>
              <a:rPr dirty="0"/>
              <a:t> απ</a:t>
            </a:r>
            <a:r>
              <a:rPr dirty="0" err="1"/>
              <a:t>όστ</a:t>
            </a:r>
            <a:r>
              <a:rPr dirty="0"/>
              <a:t>α</a:t>
            </a:r>
            <a:r>
              <a:rPr dirty="0" err="1"/>
              <a:t>ση</a:t>
            </a:r>
            <a:r>
              <a:rPr dirty="0"/>
              <a:t> </a:t>
            </a:r>
            <a:r>
              <a:rPr dirty="0" err="1"/>
              <a:t>κ</a:t>
            </a:r>
            <a:r>
              <a:rPr dirty="0"/>
              <a:t>α</a:t>
            </a:r>
            <a:r>
              <a:rPr dirty="0" err="1"/>
              <a:t>ι</a:t>
            </a:r>
            <a:r>
              <a:rPr dirty="0"/>
              <a:t> </a:t>
            </a:r>
            <a:r>
              <a:rPr dirty="0" err="1"/>
              <a:t>κοιτώντ</a:t>
            </a:r>
            <a:r>
              <a:rPr dirty="0"/>
              <a:t>α</a:t>
            </a:r>
            <a:r>
              <a:rPr dirty="0" err="1"/>
              <a:t>ς</a:t>
            </a:r>
            <a:r>
              <a:rPr dirty="0"/>
              <a:t> </a:t>
            </a:r>
            <a:r>
              <a:rPr dirty="0" err="1"/>
              <a:t>το</a:t>
            </a:r>
            <a:r>
              <a:rPr dirty="0"/>
              <a:t> </a:t>
            </a:r>
            <a:r>
              <a:rPr dirty="0" err="1"/>
              <a:t>θέμ</a:t>
            </a:r>
            <a:r>
              <a:rPr dirty="0"/>
              <a:t>α </a:t>
            </a:r>
            <a:r>
              <a:rPr dirty="0" err="1"/>
              <a:t>σφ</a:t>
            </a:r>
            <a:r>
              <a:rPr dirty="0"/>
              <a:t>α</a:t>
            </a:r>
            <a:r>
              <a:rPr dirty="0" err="1"/>
              <a:t>ιρικά</a:t>
            </a:r>
            <a:r>
              <a:rPr dirty="0"/>
              <a:t> </a:t>
            </a:r>
            <a:r>
              <a:rPr dirty="0" err="1"/>
              <a:t>κάνω</a:t>
            </a:r>
            <a:r>
              <a:rPr dirty="0"/>
              <a:t> </a:t>
            </a:r>
            <a:r>
              <a:rPr dirty="0" err="1"/>
              <a:t>στον</a:t>
            </a:r>
            <a:r>
              <a:rPr dirty="0"/>
              <a:t> </a:t>
            </a:r>
            <a:r>
              <a:rPr dirty="0" err="1"/>
              <a:t>ε</a:t>
            </a:r>
            <a:r>
              <a:rPr dirty="0"/>
              <a:t>α</a:t>
            </a:r>
            <a:r>
              <a:rPr dirty="0" err="1"/>
              <a:t>υτό</a:t>
            </a:r>
            <a:r>
              <a:rPr dirty="0"/>
              <a:t> </a:t>
            </a:r>
            <a:r>
              <a:rPr dirty="0" err="1"/>
              <a:t>μου</a:t>
            </a:r>
            <a:r>
              <a:rPr dirty="0"/>
              <a:t> </a:t>
            </a:r>
            <a:r>
              <a:rPr dirty="0" err="1"/>
              <a:t>την</a:t>
            </a:r>
            <a:r>
              <a:rPr dirty="0"/>
              <a:t> πα</a:t>
            </a:r>
            <a:r>
              <a:rPr dirty="0" err="1"/>
              <a:t>ρ</a:t>
            </a:r>
            <a:r>
              <a:rPr dirty="0"/>
              <a:t>απ</a:t>
            </a:r>
            <a:r>
              <a:rPr dirty="0" err="1"/>
              <a:t>άνω</a:t>
            </a:r>
            <a:r>
              <a:rPr dirty="0"/>
              <a:t> </a:t>
            </a:r>
            <a:r>
              <a:rPr dirty="0" err="1"/>
              <a:t>ερώτηση</a:t>
            </a:r>
            <a:r>
              <a:rPr dirty="0"/>
              <a:t>.</a:t>
            </a:r>
          </a:p>
        </p:txBody>
      </p:sp>
      <p:pic>
        <p:nvPicPr>
          <p:cNvPr id="413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3192" y="2877300"/>
            <a:ext cx="5371470" cy="300802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1957540" y="9170164"/>
            <a:ext cx="397020" cy="38926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5022" tIns="65022" rIns="65022" bIns="65022" anchor="b"/>
          <a:lstStyle>
            <a:lvl1pPr algn="r" defTabSz="1300480">
              <a:defRPr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3</a:t>
            </a:fld>
            <a:endParaRPr/>
          </a:p>
        </p:txBody>
      </p:sp>
      <p:sp>
        <p:nvSpPr>
          <p:cNvPr id="416" name="Θετική Ψυχολογία (ΘΨ)"/>
          <p:cNvSpPr txBox="1">
            <a:spLocks noGrp="1"/>
          </p:cNvSpPr>
          <p:nvPr>
            <p:ph type="title" idx="4294967295"/>
          </p:nvPr>
        </p:nvSpPr>
        <p:spPr>
          <a:xfrm>
            <a:off x="291863" y="415429"/>
            <a:ext cx="12421074" cy="1968786"/>
          </a:xfrm>
          <a:prstGeom prst="rect">
            <a:avLst/>
          </a:prstGeom>
        </p:spPr>
        <p:txBody>
          <a:bodyPr lIns="65022" tIns="65022" rIns="65022" bIns="65022"/>
          <a:lstStyle/>
          <a:p>
            <a:pPr defTabSz="1092399">
              <a:defRPr sz="5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b="1" u="sng"/>
              <a:t>Άσκ.14η:</a:t>
            </a:r>
            <a:r>
              <a:t> ‘μπορώ να δείξω ευελιξία;’</a:t>
            </a:r>
          </a:p>
        </p:txBody>
      </p:sp>
      <p:pic>
        <p:nvPicPr>
          <p:cNvPr id="417" name="pasted-image.tiff" descr="pasted-image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3337" y="4042675"/>
            <a:ext cx="8396644" cy="5560445"/>
          </a:xfrm>
          <a:prstGeom prst="rect">
            <a:avLst/>
          </a:prstGeom>
          <a:ln w="12700">
            <a:miter lim="400000"/>
          </a:ln>
        </p:spPr>
      </p:pic>
      <p:sp>
        <p:nvSpPr>
          <p:cNvPr id="418" name="Λίγη θεωρία για τις βασικές αρχές της ΘΨ…"/>
          <p:cNvSpPr txBox="1">
            <a:spLocks noGrp="1"/>
          </p:cNvSpPr>
          <p:nvPr>
            <p:ph type="body" sz="half" idx="4294967295"/>
          </p:nvPr>
        </p:nvSpPr>
        <p:spPr>
          <a:xfrm>
            <a:off x="1055792" y="2671233"/>
            <a:ext cx="11112894" cy="3685499"/>
          </a:xfrm>
          <a:prstGeom prst="rect">
            <a:avLst/>
          </a:prstGeom>
        </p:spPr>
        <p:txBody>
          <a:bodyPr lIns="65022" tIns="65022" rIns="65022" bIns="65022" anchor="t"/>
          <a:lstStyle>
            <a:lvl1pPr marL="0" indent="0" defTabSz="1300480">
              <a:spcBef>
                <a:spcPts val="1000"/>
              </a:spcBef>
              <a:buClr>
                <a:srgbClr val="FFCC00"/>
              </a:buClr>
              <a:buSzTx/>
              <a:buNone/>
              <a:defRPr sz="440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Η ευελιξία είναι σημαντικό είδος αυτο-ενσυναίσθησης. Οι εικόνες βοηθούν.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1957540" y="9170164"/>
            <a:ext cx="397020" cy="38926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5022" tIns="65022" rIns="65022" bIns="65022" anchor="b"/>
          <a:lstStyle>
            <a:lvl1pPr algn="r" defTabSz="1300480">
              <a:defRPr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4</a:t>
            </a:fld>
            <a:endParaRPr/>
          </a:p>
        </p:txBody>
      </p:sp>
      <p:sp>
        <p:nvSpPr>
          <p:cNvPr id="421" name="Θετική Ψυχολογία (ΘΨ)"/>
          <p:cNvSpPr txBox="1">
            <a:spLocks noGrp="1"/>
          </p:cNvSpPr>
          <p:nvPr>
            <p:ph type="title" idx="4294967295"/>
          </p:nvPr>
        </p:nvSpPr>
        <p:spPr>
          <a:xfrm>
            <a:off x="291863" y="415429"/>
            <a:ext cx="12421074" cy="1968786"/>
          </a:xfrm>
          <a:prstGeom prst="rect">
            <a:avLst/>
          </a:prstGeom>
        </p:spPr>
        <p:txBody>
          <a:bodyPr lIns="65022" tIns="65022" rIns="65022" bIns="65022"/>
          <a:lstStyle/>
          <a:p>
            <a:pPr defTabSz="1092399">
              <a:defRPr sz="5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b="1" u="sng"/>
              <a:t>Άσκ. 15η:</a:t>
            </a:r>
            <a:r>
              <a:t> αναγνώριση</a:t>
            </a:r>
          </a:p>
        </p:txBody>
      </p:sp>
      <p:sp>
        <p:nvSpPr>
          <p:cNvPr id="422" name="Λίγη θεωρία για τις βασικές αρχές της ΘΨ…"/>
          <p:cNvSpPr txBox="1">
            <a:spLocks noGrp="1"/>
          </p:cNvSpPr>
          <p:nvPr>
            <p:ph type="body" idx="4294967295"/>
          </p:nvPr>
        </p:nvSpPr>
        <p:spPr>
          <a:xfrm>
            <a:off x="433492" y="2671233"/>
            <a:ext cx="12421075" cy="5225220"/>
          </a:xfrm>
          <a:prstGeom prst="rect">
            <a:avLst/>
          </a:prstGeom>
        </p:spPr>
        <p:txBody>
          <a:bodyPr lIns="65022" tIns="65022" rIns="65022" bIns="65022" anchor="t"/>
          <a:lstStyle/>
          <a:p>
            <a:pPr marL="0" indent="0" defTabSz="1300480">
              <a:spcBef>
                <a:spcPts val="1000"/>
              </a:spcBef>
              <a:buClr>
                <a:srgbClr val="FFCC00"/>
              </a:buClr>
              <a:buSzTx/>
              <a:buNone/>
              <a:defRPr sz="440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pPr>
            <a:r>
              <a:rPr dirty="0" err="1"/>
              <a:t>Εάν</a:t>
            </a:r>
            <a:r>
              <a:rPr dirty="0"/>
              <a:t> </a:t>
            </a:r>
            <a:r>
              <a:rPr dirty="0" err="1"/>
              <a:t>δυσκολεύομ</a:t>
            </a:r>
            <a:r>
              <a:rPr dirty="0"/>
              <a:t>α</a:t>
            </a:r>
            <a:r>
              <a:rPr dirty="0" err="1"/>
              <a:t>ι</a:t>
            </a:r>
            <a:r>
              <a:rPr dirty="0"/>
              <a:t> </a:t>
            </a:r>
            <a:r>
              <a:rPr dirty="0" err="1"/>
              <a:t>ν</a:t>
            </a:r>
            <a:r>
              <a:rPr dirty="0"/>
              <a:t>α β</a:t>
            </a:r>
            <a:r>
              <a:rPr dirty="0" err="1"/>
              <a:t>ρω</a:t>
            </a:r>
            <a:r>
              <a:rPr dirty="0"/>
              <a:t> </a:t>
            </a:r>
            <a:r>
              <a:rPr dirty="0" err="1"/>
              <a:t>κάτι</a:t>
            </a:r>
            <a:r>
              <a:rPr dirty="0"/>
              <a:t> π</a:t>
            </a:r>
            <a:r>
              <a:rPr dirty="0" err="1"/>
              <a:t>ου</a:t>
            </a:r>
            <a:r>
              <a:rPr dirty="0"/>
              <a:t> </a:t>
            </a:r>
            <a:r>
              <a:rPr dirty="0" err="1"/>
              <a:t>ν</a:t>
            </a:r>
            <a:r>
              <a:rPr dirty="0"/>
              <a:t>α </a:t>
            </a:r>
            <a:r>
              <a:rPr dirty="0" err="1"/>
              <a:t>με</a:t>
            </a:r>
            <a:r>
              <a:rPr dirty="0"/>
              <a:t> α</a:t>
            </a:r>
            <a:r>
              <a:rPr dirty="0" err="1"/>
              <a:t>ν</a:t>
            </a:r>
            <a:r>
              <a:rPr dirty="0"/>
              <a:t>α</a:t>
            </a:r>
            <a:r>
              <a:rPr dirty="0" err="1"/>
              <a:t>κουφίζει</a:t>
            </a:r>
            <a:r>
              <a:rPr dirty="0"/>
              <a:t> </a:t>
            </a:r>
            <a:r>
              <a:rPr dirty="0" err="1"/>
              <a:t>μ</a:t>
            </a:r>
            <a:r>
              <a:rPr dirty="0"/>
              <a:t>π</a:t>
            </a:r>
            <a:r>
              <a:rPr dirty="0" err="1"/>
              <a:t>ορώ</a:t>
            </a:r>
            <a:r>
              <a:rPr dirty="0"/>
              <a:t> </a:t>
            </a:r>
            <a:r>
              <a:rPr dirty="0" err="1"/>
              <a:t>ν</a:t>
            </a:r>
            <a:r>
              <a:rPr dirty="0"/>
              <a:t>α α</a:t>
            </a:r>
            <a:r>
              <a:rPr dirty="0" err="1"/>
              <a:t>ν</a:t>
            </a:r>
            <a:r>
              <a:rPr dirty="0"/>
              <a:t>α</a:t>
            </a:r>
            <a:r>
              <a:rPr dirty="0" err="1"/>
              <a:t>γνωρίσω</a:t>
            </a:r>
            <a:r>
              <a:rPr dirty="0"/>
              <a:t> α</a:t>
            </a:r>
            <a:r>
              <a:rPr dirty="0" err="1"/>
              <a:t>υτή</a:t>
            </a:r>
            <a:r>
              <a:rPr dirty="0"/>
              <a:t> </a:t>
            </a:r>
            <a:r>
              <a:rPr dirty="0" err="1"/>
              <a:t>μου</a:t>
            </a:r>
            <a:r>
              <a:rPr dirty="0"/>
              <a:t> </a:t>
            </a:r>
            <a:r>
              <a:rPr dirty="0" err="1"/>
              <a:t>τη</a:t>
            </a:r>
            <a:r>
              <a:rPr dirty="0"/>
              <a:t> </a:t>
            </a:r>
            <a:r>
              <a:rPr dirty="0" err="1"/>
              <a:t>δυσκολί</a:t>
            </a:r>
            <a:r>
              <a:rPr dirty="0"/>
              <a:t>α;</a:t>
            </a:r>
          </a:p>
          <a:p>
            <a:pPr marL="1562100" lvl="3" indent="-228600" defTabSz="1300480">
              <a:spcBef>
                <a:spcPts val="1000"/>
              </a:spcBef>
              <a:buClr>
                <a:srgbClr val="FFCC00"/>
              </a:buClr>
              <a:buSzPct val="100000"/>
              <a:defRPr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pPr>
            <a:r>
              <a:rPr dirty="0" err="1"/>
              <a:t>Μ</a:t>
            </a:r>
            <a:r>
              <a:rPr dirty="0"/>
              <a:t>π</a:t>
            </a:r>
            <a:r>
              <a:rPr dirty="0" err="1"/>
              <a:t>ορώ</a:t>
            </a:r>
            <a:r>
              <a:rPr dirty="0"/>
              <a:t> </a:t>
            </a:r>
            <a:r>
              <a:rPr dirty="0" err="1"/>
              <a:t>ν</a:t>
            </a:r>
            <a:r>
              <a:rPr dirty="0"/>
              <a:t>α </a:t>
            </a:r>
            <a:r>
              <a:rPr dirty="0" err="1"/>
              <a:t>ε</a:t>
            </a:r>
            <a:r>
              <a:rPr dirty="0"/>
              <a:t>π</a:t>
            </a:r>
            <a:r>
              <a:rPr dirty="0" err="1"/>
              <a:t>ιτρέψω</a:t>
            </a:r>
            <a:r>
              <a:rPr dirty="0"/>
              <a:t> </a:t>
            </a:r>
            <a:r>
              <a:rPr dirty="0" err="1"/>
              <a:t>στον</a:t>
            </a:r>
            <a:r>
              <a:rPr dirty="0"/>
              <a:t> </a:t>
            </a:r>
            <a:r>
              <a:rPr dirty="0" err="1"/>
              <a:t>ε</a:t>
            </a:r>
            <a:r>
              <a:rPr dirty="0"/>
              <a:t>α</a:t>
            </a:r>
            <a:r>
              <a:rPr dirty="0" err="1"/>
              <a:t>υτό</a:t>
            </a:r>
            <a:r>
              <a:rPr dirty="0"/>
              <a:t> </a:t>
            </a:r>
            <a:r>
              <a:rPr dirty="0" err="1"/>
              <a:t>μου</a:t>
            </a:r>
            <a:r>
              <a:rPr dirty="0"/>
              <a:t> </a:t>
            </a:r>
            <a:r>
              <a:rPr dirty="0" err="1"/>
              <a:t>ν</a:t>
            </a:r>
            <a:r>
              <a:rPr dirty="0"/>
              <a:t>α </a:t>
            </a:r>
            <a:r>
              <a:rPr dirty="0" err="1"/>
              <a:t>μην</a:t>
            </a:r>
            <a:r>
              <a:rPr dirty="0"/>
              <a:t> </a:t>
            </a:r>
            <a:r>
              <a:rPr dirty="0" err="1"/>
              <a:t>μ</a:t>
            </a:r>
            <a:r>
              <a:rPr dirty="0"/>
              <a:t>π</a:t>
            </a:r>
            <a:r>
              <a:rPr dirty="0" err="1"/>
              <a:t>ορεί</a:t>
            </a:r>
            <a:r>
              <a:rPr dirty="0"/>
              <a:t>…; </a:t>
            </a:r>
            <a:r>
              <a:rPr dirty="0" err="1"/>
              <a:t>Κάνω</a:t>
            </a:r>
            <a:r>
              <a:rPr dirty="0"/>
              <a:t> </a:t>
            </a:r>
            <a:r>
              <a:rPr dirty="0" err="1"/>
              <a:t>την</a:t>
            </a:r>
            <a:r>
              <a:rPr dirty="0"/>
              <a:t> </a:t>
            </a:r>
            <a:r>
              <a:rPr dirty="0" err="1"/>
              <a:t>ερώτηση</a:t>
            </a:r>
            <a:r>
              <a:rPr dirty="0"/>
              <a:t> ‘</a:t>
            </a:r>
            <a:r>
              <a:rPr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είν</a:t>
            </a:r>
            <a:r>
              <a:rPr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α</a:t>
            </a:r>
            <a:r>
              <a:rPr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ι</a:t>
            </a:r>
            <a:r>
              <a:rPr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ΟΚ π</a:t>
            </a:r>
            <a:r>
              <a:rPr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ου</a:t>
            </a:r>
            <a:r>
              <a:rPr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δεν</a:t>
            </a:r>
            <a:r>
              <a:rPr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μ</a:t>
            </a:r>
            <a:r>
              <a:rPr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π</a:t>
            </a:r>
            <a:r>
              <a:rPr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ορώ</a:t>
            </a:r>
            <a:r>
              <a:rPr lang="el-GR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…</a:t>
            </a:r>
            <a:r>
              <a:rPr dirty="0"/>
              <a:t>;’</a:t>
            </a:r>
          </a:p>
        </p:txBody>
      </p:sp>
      <p:pic>
        <p:nvPicPr>
          <p:cNvPr id="423" name="pasted-image.tiff" descr="pasted-image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8313" y="6065583"/>
            <a:ext cx="6280428" cy="348367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1957540" y="9170164"/>
            <a:ext cx="397020" cy="38926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5022" tIns="65022" rIns="65022" bIns="65022" anchor="b"/>
          <a:lstStyle>
            <a:lvl1pPr algn="r" defTabSz="1300480">
              <a:defRPr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5</a:t>
            </a:fld>
            <a:endParaRPr/>
          </a:p>
        </p:txBody>
      </p:sp>
      <p:sp>
        <p:nvSpPr>
          <p:cNvPr id="426" name="Θετική Ψυχολογία (ΘΨ)"/>
          <p:cNvSpPr txBox="1">
            <a:spLocks noGrp="1"/>
          </p:cNvSpPr>
          <p:nvPr>
            <p:ph type="title" idx="4294967295"/>
          </p:nvPr>
        </p:nvSpPr>
        <p:spPr>
          <a:xfrm>
            <a:off x="650238" y="415429"/>
            <a:ext cx="11704324" cy="1968786"/>
          </a:xfrm>
          <a:prstGeom prst="rect">
            <a:avLst/>
          </a:prstGeom>
        </p:spPr>
        <p:txBody>
          <a:bodyPr lIns="65022" tIns="65022" rIns="65022" bIns="65022"/>
          <a:lstStyle>
            <a:lvl1pPr defTabSz="1092399">
              <a:defRPr sz="5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Περαιτέρω Άσκησεις</a:t>
            </a:r>
          </a:p>
        </p:txBody>
      </p:sp>
      <p:sp>
        <p:nvSpPr>
          <p:cNvPr id="427" name="Λίγη θεωρία για τις βασικές αρχές της ΘΨ…"/>
          <p:cNvSpPr txBox="1">
            <a:spLocks noGrp="1"/>
          </p:cNvSpPr>
          <p:nvPr>
            <p:ph type="body" idx="4294967295"/>
          </p:nvPr>
        </p:nvSpPr>
        <p:spPr>
          <a:xfrm>
            <a:off x="418475" y="1914629"/>
            <a:ext cx="11921070" cy="6394029"/>
          </a:xfrm>
          <a:prstGeom prst="rect">
            <a:avLst/>
          </a:prstGeom>
        </p:spPr>
        <p:txBody>
          <a:bodyPr lIns="65022" tIns="65022" rIns="65022" bIns="65022" anchor="t"/>
          <a:lstStyle/>
          <a:p>
            <a:pPr marL="0" indent="0" defTabSz="923340">
              <a:spcBef>
                <a:spcPts val="700"/>
              </a:spcBef>
              <a:buClr>
                <a:srgbClr val="FFCC00"/>
              </a:buClr>
              <a:buSzTx/>
              <a:buNone/>
              <a:defRPr sz="3124">
                <a:solidFill>
                  <a:srgbClr val="FFFFFF"/>
                </a:solidFill>
                <a:effectLst>
                  <a:outerShdw blurRad="9017" dist="18034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pPr>
            <a:endParaRPr dirty="0"/>
          </a:p>
          <a:p>
            <a:pPr marL="836326" lvl="1" indent="-520731" defTabSz="923340">
              <a:spcBef>
                <a:spcPts val="700"/>
              </a:spcBef>
              <a:buClr>
                <a:srgbClr val="FFCC00"/>
              </a:buClr>
              <a:buSzPct val="120000"/>
              <a:buAutoNum type="arabicPeriod"/>
              <a:defRPr sz="3124">
                <a:solidFill>
                  <a:srgbClr val="FFFFFF"/>
                </a:solidFill>
                <a:effectLst>
                  <a:outerShdw blurRad="9017" dist="18034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pPr>
            <a:r>
              <a:rPr dirty="0"/>
              <a:t>‘</a:t>
            </a:r>
            <a:r>
              <a:rPr dirty="0" err="1"/>
              <a:t>Πώς</a:t>
            </a:r>
            <a:r>
              <a:rPr dirty="0"/>
              <a:t> </a:t>
            </a:r>
            <a:r>
              <a:rPr dirty="0" err="1"/>
              <a:t>το</a:t>
            </a:r>
            <a:r>
              <a:rPr dirty="0"/>
              <a:t> </a:t>
            </a:r>
            <a:r>
              <a:rPr dirty="0" err="1"/>
              <a:t>νιώθω</a:t>
            </a:r>
            <a:r>
              <a:rPr dirty="0"/>
              <a:t> </a:t>
            </a:r>
            <a:r>
              <a:rPr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όλο</a:t>
            </a:r>
            <a:r>
              <a:rPr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α</a:t>
            </a:r>
            <a:r>
              <a:rPr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υτό</a:t>
            </a:r>
            <a:r>
              <a:rPr dirty="0"/>
              <a:t>;’</a:t>
            </a:r>
          </a:p>
          <a:p>
            <a:pPr marL="836326" lvl="1" indent="-520731" defTabSz="923340">
              <a:spcBef>
                <a:spcPts val="700"/>
              </a:spcBef>
              <a:buClr>
                <a:srgbClr val="FFCC00"/>
              </a:buClr>
              <a:buSzPct val="120000"/>
              <a:buAutoNum type="arabicPeriod"/>
              <a:defRPr sz="3124">
                <a:solidFill>
                  <a:srgbClr val="FFFFFF"/>
                </a:solidFill>
                <a:effectLst>
                  <a:outerShdw blurRad="9017" dist="18034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pPr>
            <a:r>
              <a:rPr dirty="0" err="1"/>
              <a:t>Νοερή</a:t>
            </a:r>
            <a:r>
              <a:rPr dirty="0"/>
              <a:t> </a:t>
            </a:r>
            <a:r>
              <a:rPr dirty="0" err="1"/>
              <a:t>σύνδεση</a:t>
            </a:r>
            <a:r>
              <a:rPr dirty="0"/>
              <a:t> </a:t>
            </a:r>
            <a:r>
              <a:rPr dirty="0" err="1"/>
              <a:t>με</a:t>
            </a:r>
            <a:r>
              <a:rPr dirty="0"/>
              <a:t> </a:t>
            </a:r>
            <a:r>
              <a:rPr dirty="0" err="1"/>
              <a:t>έν</a:t>
            </a:r>
            <a:r>
              <a:rPr dirty="0"/>
              <a:t>α </a:t>
            </a:r>
            <a:r>
              <a:rPr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σημ</a:t>
            </a:r>
            <a:r>
              <a:rPr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α</a:t>
            </a:r>
            <a:r>
              <a:rPr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ντικό</a:t>
            </a:r>
            <a:r>
              <a:rPr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π</a:t>
            </a:r>
            <a:r>
              <a:rPr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ρόσω</a:t>
            </a:r>
            <a:r>
              <a:rPr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π</a:t>
            </a:r>
            <a:r>
              <a:rPr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ο</a:t>
            </a:r>
            <a:r>
              <a:rPr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dirty="0" err="1"/>
              <a:t>στη</a:t>
            </a:r>
            <a:r>
              <a:rPr dirty="0"/>
              <a:t> </a:t>
            </a:r>
            <a:r>
              <a:rPr dirty="0" err="1"/>
              <a:t>ζωή</a:t>
            </a:r>
            <a:r>
              <a:rPr dirty="0"/>
              <a:t> </a:t>
            </a:r>
            <a:r>
              <a:rPr dirty="0" err="1"/>
              <a:t>μου</a:t>
            </a:r>
            <a:r>
              <a:rPr dirty="0"/>
              <a:t> (α</a:t>
            </a:r>
            <a:r>
              <a:rPr dirty="0" err="1"/>
              <a:t>ν</a:t>
            </a:r>
            <a:r>
              <a:rPr dirty="0"/>
              <a:t>αβ</a:t>
            </a:r>
            <a:r>
              <a:rPr dirty="0" err="1"/>
              <a:t>ίωση</a:t>
            </a:r>
            <a:r>
              <a:rPr dirty="0"/>
              <a:t> </a:t>
            </a:r>
            <a:r>
              <a:rPr dirty="0" err="1"/>
              <a:t>στιγμών</a:t>
            </a:r>
            <a:r>
              <a:rPr dirty="0"/>
              <a:t>).</a:t>
            </a:r>
          </a:p>
          <a:p>
            <a:pPr marL="836326" lvl="1" indent="-520731" defTabSz="923340">
              <a:spcBef>
                <a:spcPts val="700"/>
              </a:spcBef>
              <a:buClr>
                <a:srgbClr val="FFCC00"/>
              </a:buClr>
              <a:buSzPct val="120000"/>
              <a:buAutoNum type="arabicPeriod"/>
              <a:defRPr sz="3124">
                <a:solidFill>
                  <a:srgbClr val="FFFFFF"/>
                </a:solidFill>
                <a:effectLst>
                  <a:outerShdw blurRad="9017" dist="18034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pPr>
            <a:r>
              <a:rPr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Έντον</a:t>
            </a:r>
            <a:r>
              <a:rPr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α</a:t>
            </a:r>
            <a:r>
              <a:rPr dirty="0"/>
              <a:t> </a:t>
            </a:r>
            <a:r>
              <a:rPr dirty="0" err="1"/>
              <a:t>συν</a:t>
            </a:r>
            <a:r>
              <a:rPr dirty="0"/>
              <a:t>α</a:t>
            </a:r>
            <a:r>
              <a:rPr dirty="0" err="1"/>
              <a:t>ισθήμ</a:t>
            </a:r>
            <a:r>
              <a:rPr dirty="0"/>
              <a:t>α</a:t>
            </a:r>
            <a:r>
              <a:rPr dirty="0" err="1"/>
              <a:t>τ</a:t>
            </a:r>
            <a:r>
              <a:rPr dirty="0"/>
              <a:t>α - ‘α</a:t>
            </a:r>
            <a:r>
              <a:rPr dirty="0" err="1"/>
              <a:t>ν</a:t>
            </a:r>
            <a:r>
              <a:rPr dirty="0"/>
              <a:t> α</a:t>
            </a:r>
            <a:r>
              <a:rPr dirty="0" err="1"/>
              <a:t>υτή</a:t>
            </a:r>
            <a:r>
              <a:rPr dirty="0"/>
              <a:t> </a:t>
            </a:r>
            <a:r>
              <a:rPr dirty="0" err="1"/>
              <a:t>η</a:t>
            </a:r>
            <a:r>
              <a:rPr dirty="0"/>
              <a:t> α</a:t>
            </a:r>
            <a:r>
              <a:rPr dirty="0" err="1"/>
              <a:t>ίσθηση</a:t>
            </a:r>
            <a:r>
              <a:rPr dirty="0"/>
              <a:t> </a:t>
            </a:r>
            <a:r>
              <a:rPr dirty="0" err="1"/>
              <a:t>του</a:t>
            </a:r>
            <a:r>
              <a:rPr dirty="0"/>
              <a:t> </a:t>
            </a:r>
            <a:r>
              <a:rPr dirty="0" err="1"/>
              <a:t>φό</a:t>
            </a:r>
            <a:r>
              <a:rPr dirty="0"/>
              <a:t>β</a:t>
            </a:r>
            <a:r>
              <a:rPr dirty="0" err="1"/>
              <a:t>ου</a:t>
            </a:r>
            <a:r>
              <a:rPr dirty="0"/>
              <a:t>, </a:t>
            </a:r>
            <a:r>
              <a:rPr dirty="0" err="1"/>
              <a:t>της</a:t>
            </a:r>
            <a:r>
              <a:rPr dirty="0"/>
              <a:t> </a:t>
            </a:r>
            <a:r>
              <a:rPr dirty="0" err="1"/>
              <a:t>ντρο</a:t>
            </a:r>
            <a:r>
              <a:rPr dirty="0"/>
              <a:t>π</a:t>
            </a:r>
            <a:r>
              <a:rPr dirty="0" err="1"/>
              <a:t>ής</a:t>
            </a:r>
            <a:r>
              <a:rPr dirty="0"/>
              <a:t>, </a:t>
            </a:r>
            <a:r>
              <a:rPr dirty="0" err="1"/>
              <a:t>της</a:t>
            </a:r>
            <a:r>
              <a:rPr dirty="0"/>
              <a:t> αβ</a:t>
            </a:r>
            <a:r>
              <a:rPr dirty="0" err="1"/>
              <a:t>ε</a:t>
            </a:r>
            <a:r>
              <a:rPr dirty="0"/>
              <a:t>βα</a:t>
            </a:r>
            <a:r>
              <a:rPr dirty="0" err="1"/>
              <a:t>ιότητ</a:t>
            </a:r>
            <a:r>
              <a:rPr dirty="0"/>
              <a:t>α</a:t>
            </a:r>
            <a:r>
              <a:rPr dirty="0" err="1"/>
              <a:t>ς</a:t>
            </a:r>
            <a:r>
              <a:rPr dirty="0"/>
              <a:t> </a:t>
            </a:r>
            <a:r>
              <a:rPr dirty="0" err="1"/>
              <a:t>κτλ</a:t>
            </a:r>
            <a:r>
              <a:rPr dirty="0"/>
              <a:t> </a:t>
            </a:r>
            <a:r>
              <a:rPr dirty="0" err="1"/>
              <a:t>μ</a:t>
            </a:r>
            <a:r>
              <a:rPr dirty="0"/>
              <a:t>π</a:t>
            </a:r>
            <a:r>
              <a:rPr dirty="0" err="1"/>
              <a:t>ορούσε</a:t>
            </a:r>
            <a:r>
              <a:rPr dirty="0"/>
              <a:t> </a:t>
            </a:r>
            <a:r>
              <a:rPr dirty="0" err="1"/>
              <a:t>ν</a:t>
            </a:r>
            <a:r>
              <a:rPr dirty="0"/>
              <a:t>α </a:t>
            </a:r>
            <a:r>
              <a:rPr dirty="0" err="1"/>
              <a:t>μου</a:t>
            </a:r>
            <a:r>
              <a:rPr dirty="0"/>
              <a:t> </a:t>
            </a:r>
            <a:r>
              <a:rPr dirty="0" err="1"/>
              <a:t>μιλήσει</a:t>
            </a:r>
            <a:r>
              <a:rPr dirty="0"/>
              <a:t> </a:t>
            </a:r>
            <a:r>
              <a:rPr b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τι</a:t>
            </a:r>
            <a:r>
              <a:rPr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b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θ</a:t>
            </a:r>
            <a:r>
              <a:rPr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α </a:t>
            </a:r>
            <a:r>
              <a:rPr lang="el-GR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μου </a:t>
            </a:r>
            <a:r>
              <a:rPr b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έλεγε</a:t>
            </a:r>
            <a:r>
              <a:rPr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;’</a:t>
            </a:r>
          </a:p>
          <a:p>
            <a:pPr marL="836326" lvl="1" indent="-520731" defTabSz="923340">
              <a:spcBef>
                <a:spcPts val="700"/>
              </a:spcBef>
              <a:buClr>
                <a:srgbClr val="FFCC00"/>
              </a:buClr>
              <a:buSzPct val="120000"/>
              <a:buAutoNum type="arabicPeriod"/>
              <a:defRPr sz="3124">
                <a:solidFill>
                  <a:srgbClr val="FFFFFF"/>
                </a:solidFill>
                <a:effectLst>
                  <a:outerShdw blurRad="9017" dist="18034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pPr>
            <a:r>
              <a:rPr dirty="0"/>
              <a:t>‘</a:t>
            </a:r>
            <a:r>
              <a:rPr dirty="0" err="1"/>
              <a:t>Ποιο</a:t>
            </a:r>
            <a:r>
              <a:rPr dirty="0"/>
              <a:t> </a:t>
            </a:r>
            <a:r>
              <a:rPr dirty="0" err="1"/>
              <a:t>είν</a:t>
            </a:r>
            <a:r>
              <a:rPr dirty="0"/>
              <a:t>α</a:t>
            </a:r>
            <a:r>
              <a:rPr dirty="0" err="1"/>
              <a:t>ι</a:t>
            </a:r>
            <a:r>
              <a:rPr dirty="0"/>
              <a:t> </a:t>
            </a:r>
            <a:r>
              <a:rPr dirty="0" err="1"/>
              <a:t>το</a:t>
            </a:r>
            <a:r>
              <a:rPr dirty="0"/>
              <a:t> </a:t>
            </a:r>
            <a:r>
              <a:rPr lang="el-GR" dirty="0"/>
              <a:t>(</a:t>
            </a:r>
            <a:r>
              <a:rPr dirty="0" err="1"/>
              <a:t>ενεχόμενο</a:t>
            </a:r>
            <a:r>
              <a:rPr lang="el-GR" dirty="0"/>
              <a:t>)</a:t>
            </a:r>
            <a:r>
              <a:rPr dirty="0"/>
              <a:t> </a:t>
            </a:r>
            <a:r>
              <a:rPr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νόημ</a:t>
            </a:r>
            <a:r>
              <a:rPr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α</a:t>
            </a:r>
            <a:r>
              <a:rPr dirty="0"/>
              <a:t>, </a:t>
            </a:r>
            <a:r>
              <a:rPr dirty="0" err="1"/>
              <a:t>το</a:t>
            </a:r>
            <a:r>
              <a:rPr dirty="0"/>
              <a:t> </a:t>
            </a:r>
            <a:r>
              <a:rPr dirty="0" err="1"/>
              <a:t>ε</a:t>
            </a:r>
            <a:r>
              <a:rPr dirty="0"/>
              <a:t>π</a:t>
            </a:r>
            <a:r>
              <a:rPr dirty="0" err="1"/>
              <a:t>όμενο</a:t>
            </a:r>
            <a:r>
              <a:rPr dirty="0"/>
              <a:t> </a:t>
            </a:r>
            <a:r>
              <a:rPr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β</a:t>
            </a:r>
            <a:r>
              <a:rPr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ήμ</a:t>
            </a:r>
            <a:r>
              <a:rPr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α</a:t>
            </a:r>
            <a:r>
              <a:rPr dirty="0"/>
              <a:t> </a:t>
            </a:r>
            <a:r>
              <a:rPr dirty="0" err="1"/>
              <a:t>γι</a:t>
            </a:r>
            <a:r>
              <a:rPr dirty="0"/>
              <a:t>α </a:t>
            </a:r>
            <a:r>
              <a:rPr dirty="0" err="1"/>
              <a:t>μέν</a:t>
            </a:r>
            <a:r>
              <a:rPr dirty="0"/>
              <a:t>α</a:t>
            </a:r>
            <a:r>
              <a:rPr lang="el-GR" dirty="0"/>
              <a:t>,</a:t>
            </a:r>
            <a:r>
              <a:rPr dirty="0"/>
              <a:t> </a:t>
            </a:r>
            <a:r>
              <a:rPr dirty="0" err="1"/>
              <a:t>σε</a:t>
            </a:r>
            <a:r>
              <a:rPr dirty="0"/>
              <a:t> </a:t>
            </a:r>
            <a:r>
              <a:rPr dirty="0" err="1"/>
              <a:t>σχέση</a:t>
            </a:r>
            <a:r>
              <a:rPr dirty="0"/>
              <a:t> </a:t>
            </a:r>
            <a:r>
              <a:rPr dirty="0" err="1"/>
              <a:t>με</a:t>
            </a:r>
            <a:r>
              <a:rPr dirty="0"/>
              <a:t> </a:t>
            </a:r>
            <a:r>
              <a:rPr dirty="0" err="1"/>
              <a:t>το</a:t>
            </a:r>
            <a:r>
              <a:rPr dirty="0"/>
              <a:t> β</a:t>
            </a:r>
            <a:r>
              <a:rPr dirty="0" err="1"/>
              <a:t>ίωμ</a:t>
            </a:r>
            <a:r>
              <a:rPr dirty="0"/>
              <a:t>α;’</a:t>
            </a:r>
          </a:p>
          <a:p>
            <a:pPr marL="836326" lvl="1" indent="-520731" defTabSz="923340">
              <a:spcBef>
                <a:spcPts val="700"/>
              </a:spcBef>
              <a:buClr>
                <a:srgbClr val="FFCC00"/>
              </a:buClr>
              <a:buSzPct val="120000"/>
              <a:buAutoNum type="arabicPeriod"/>
              <a:defRPr sz="3124">
                <a:solidFill>
                  <a:srgbClr val="FFFFFF"/>
                </a:solidFill>
                <a:effectLst>
                  <a:outerShdw blurRad="9017" dist="18034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pPr>
            <a:r>
              <a:rPr dirty="0"/>
              <a:t>‘</a:t>
            </a:r>
            <a:r>
              <a:rPr dirty="0" err="1"/>
              <a:t>Ποιο</a:t>
            </a:r>
            <a:r>
              <a:rPr dirty="0"/>
              <a:t> </a:t>
            </a:r>
            <a:r>
              <a:rPr dirty="0" err="1"/>
              <a:t>είν</a:t>
            </a:r>
            <a:r>
              <a:rPr dirty="0"/>
              <a:t>α</a:t>
            </a:r>
            <a:r>
              <a:rPr dirty="0" err="1"/>
              <a:t>ι</a:t>
            </a:r>
            <a:r>
              <a:rPr dirty="0"/>
              <a:t> </a:t>
            </a:r>
            <a:r>
              <a:rPr dirty="0" err="1"/>
              <a:t>το</a:t>
            </a:r>
            <a:r>
              <a:rPr dirty="0"/>
              <a:t> </a:t>
            </a:r>
            <a:r>
              <a:rPr b="1" dirty="0" err="1">
                <a:solidFill>
                  <a:srgbClr val="94BFCA"/>
                </a:solidFill>
              </a:rPr>
              <a:t>χειρότερο</a:t>
            </a:r>
            <a:r>
              <a:rPr lang="el-GR" dirty="0"/>
              <a:t>/</a:t>
            </a:r>
            <a:r>
              <a:rPr lang="el-GR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καλύτερο</a:t>
            </a:r>
            <a:r>
              <a:rPr dirty="0"/>
              <a:t> </a:t>
            </a:r>
            <a:r>
              <a:rPr dirty="0" err="1"/>
              <a:t>σε</a:t>
            </a:r>
            <a:r>
              <a:rPr dirty="0"/>
              <a:t> </a:t>
            </a:r>
            <a:r>
              <a:rPr dirty="0" err="1"/>
              <a:t>όλ</a:t>
            </a:r>
            <a:r>
              <a:rPr dirty="0"/>
              <a:t>α α</a:t>
            </a:r>
            <a:r>
              <a:rPr dirty="0" err="1"/>
              <a:t>υτά</a:t>
            </a:r>
            <a:r>
              <a:rPr dirty="0"/>
              <a:t>;’</a:t>
            </a:r>
          </a:p>
          <a:p>
            <a:pPr marL="836326" lvl="1" indent="-520731" defTabSz="923340">
              <a:spcBef>
                <a:spcPts val="700"/>
              </a:spcBef>
              <a:buClr>
                <a:srgbClr val="FFCC00"/>
              </a:buClr>
              <a:buSzPct val="120000"/>
              <a:buAutoNum type="arabicPeriod"/>
              <a:defRPr sz="3124">
                <a:solidFill>
                  <a:srgbClr val="FFFFFF"/>
                </a:solidFill>
                <a:effectLst>
                  <a:outerShdw blurRad="9017" dist="18034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pPr>
            <a:r>
              <a:rPr dirty="0"/>
              <a:t>‘</a:t>
            </a:r>
            <a:r>
              <a:rPr dirty="0" err="1"/>
              <a:t>Τι</a:t>
            </a:r>
            <a:r>
              <a:rPr dirty="0"/>
              <a:t> </a:t>
            </a:r>
            <a:r>
              <a:rPr dirty="0" err="1"/>
              <a:t>θ</a:t>
            </a:r>
            <a:r>
              <a:rPr dirty="0"/>
              <a:t>α </a:t>
            </a:r>
            <a:r>
              <a:rPr dirty="0" err="1"/>
              <a:t>γινότ</a:t>
            </a:r>
            <a:r>
              <a:rPr dirty="0"/>
              <a:t>α</a:t>
            </a:r>
            <a:r>
              <a:rPr dirty="0" err="1"/>
              <a:t>ν</a:t>
            </a:r>
            <a:r>
              <a:rPr dirty="0"/>
              <a:t> </a:t>
            </a:r>
            <a:r>
              <a:rPr u="sng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α</a:t>
            </a:r>
            <a:r>
              <a:rPr u="sng" dirty="0" err="1">
                <a:solidFill>
                  <a:schemeClr val="accent3">
                    <a:lumMod val="40000"/>
                    <a:lumOff val="60000"/>
                  </a:schemeClr>
                </a:solidFill>
              </a:rPr>
              <a:t>ν</a:t>
            </a:r>
            <a:r>
              <a:rPr u="sng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 </a:t>
            </a:r>
            <a:r>
              <a:rPr u="sng" dirty="0" err="1">
                <a:solidFill>
                  <a:schemeClr val="accent3">
                    <a:lumMod val="40000"/>
                    <a:lumOff val="60000"/>
                  </a:schemeClr>
                </a:solidFill>
              </a:rPr>
              <a:t>δεν</a:t>
            </a:r>
            <a:r>
              <a:rPr u="sng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 </a:t>
            </a:r>
            <a:r>
              <a:rPr u="sng" dirty="0" err="1">
                <a:solidFill>
                  <a:schemeClr val="accent3">
                    <a:lumMod val="40000"/>
                    <a:lumOff val="60000"/>
                  </a:schemeClr>
                </a:solidFill>
              </a:rPr>
              <a:t>υ</a:t>
            </a:r>
            <a:r>
              <a:rPr u="sng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π</a:t>
            </a:r>
            <a:r>
              <a:rPr u="sng" dirty="0" err="1">
                <a:solidFill>
                  <a:schemeClr val="accent3">
                    <a:lumMod val="40000"/>
                    <a:lumOff val="60000"/>
                  </a:schemeClr>
                </a:solidFill>
              </a:rPr>
              <a:t>ήρχε</a:t>
            </a:r>
            <a:r>
              <a:rPr u="sng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 </a:t>
            </a:r>
            <a:r>
              <a:rPr dirty="0"/>
              <a:t>α</a:t>
            </a:r>
            <a:r>
              <a:rPr dirty="0" err="1"/>
              <a:t>υτή</a:t>
            </a:r>
            <a:r>
              <a:rPr dirty="0"/>
              <a:t> </a:t>
            </a:r>
            <a:r>
              <a:rPr dirty="0" err="1"/>
              <a:t>η</a:t>
            </a:r>
            <a:r>
              <a:rPr dirty="0"/>
              <a:t> </a:t>
            </a:r>
            <a:r>
              <a:rPr dirty="0" err="1"/>
              <a:t>εσωτερική</a:t>
            </a:r>
            <a:r>
              <a:rPr dirty="0"/>
              <a:t> </a:t>
            </a:r>
            <a:r>
              <a:rPr dirty="0" err="1"/>
              <a:t>φωνή</a:t>
            </a:r>
            <a:r>
              <a:rPr dirty="0"/>
              <a:t> π</a:t>
            </a:r>
            <a:r>
              <a:rPr dirty="0" err="1"/>
              <a:t>ου</a:t>
            </a:r>
            <a:r>
              <a:rPr dirty="0"/>
              <a:t> </a:t>
            </a:r>
            <a:r>
              <a:rPr dirty="0" err="1"/>
              <a:t>μου</a:t>
            </a:r>
            <a:r>
              <a:rPr dirty="0"/>
              <a:t> α</a:t>
            </a:r>
            <a:r>
              <a:rPr dirty="0" err="1"/>
              <a:t>σκεί</a:t>
            </a:r>
            <a:r>
              <a:rPr dirty="0"/>
              <a:t> </a:t>
            </a:r>
            <a:r>
              <a:rPr dirty="0" err="1"/>
              <a:t>κριτική</a:t>
            </a:r>
            <a:r>
              <a:rPr dirty="0"/>
              <a:t>;</a:t>
            </a:r>
            <a:r>
              <a:rPr lang="el-GR" dirty="0"/>
              <a:t>'</a:t>
            </a:r>
            <a:endParaRPr dirty="0"/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1957540" y="9170164"/>
            <a:ext cx="397020" cy="38926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5022" tIns="65022" rIns="65022" bIns="65022" anchor="b"/>
          <a:lstStyle>
            <a:lvl1pPr algn="r" defTabSz="1300480">
              <a:defRPr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6</a:t>
            </a:fld>
            <a:endParaRPr/>
          </a:p>
        </p:txBody>
      </p:sp>
      <p:sp>
        <p:nvSpPr>
          <p:cNvPr id="430" name="Θετική Ψυχολογία (ΘΨ)"/>
          <p:cNvSpPr txBox="1">
            <a:spLocks noGrp="1"/>
          </p:cNvSpPr>
          <p:nvPr>
            <p:ph type="title" idx="4294967295"/>
          </p:nvPr>
        </p:nvSpPr>
        <p:spPr>
          <a:xfrm>
            <a:off x="650238" y="415429"/>
            <a:ext cx="11704324" cy="1968786"/>
          </a:xfrm>
          <a:prstGeom prst="rect">
            <a:avLst/>
          </a:prstGeom>
        </p:spPr>
        <p:txBody>
          <a:bodyPr lIns="65022" tIns="65022" rIns="65022" bIns="65022"/>
          <a:lstStyle>
            <a:lvl1pPr defTabSz="1092399">
              <a:defRPr sz="5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Εν κατακλείδι</a:t>
            </a:r>
          </a:p>
        </p:txBody>
      </p:sp>
      <p:sp>
        <p:nvSpPr>
          <p:cNvPr id="431" name="Λίγη θεωρία για τις βασικές αρχές της ΘΨ…"/>
          <p:cNvSpPr txBox="1">
            <a:spLocks noGrp="1"/>
          </p:cNvSpPr>
          <p:nvPr>
            <p:ph type="body" idx="4294967295"/>
          </p:nvPr>
        </p:nvSpPr>
        <p:spPr>
          <a:xfrm>
            <a:off x="433492" y="2163233"/>
            <a:ext cx="12137816" cy="7400643"/>
          </a:xfrm>
          <a:prstGeom prst="rect">
            <a:avLst/>
          </a:prstGeom>
        </p:spPr>
        <p:txBody>
          <a:bodyPr lIns="65022" tIns="65022" rIns="65022" bIns="65022" anchor="t">
            <a:normAutofit/>
          </a:bodyPr>
          <a:lstStyle/>
          <a:p>
            <a:pPr marL="0" indent="0" defTabSz="806297">
              <a:spcBef>
                <a:spcPts val="600"/>
              </a:spcBef>
              <a:buClr>
                <a:srgbClr val="FFCC00"/>
              </a:buClr>
              <a:buSzTx/>
              <a:buNone/>
              <a:defRPr sz="2728">
                <a:solidFill>
                  <a:schemeClr val="accent3">
                    <a:lumOff val="12500"/>
                  </a:schemeClr>
                </a:solidFill>
                <a:effectLst>
                  <a:outerShdw blurRad="7874" dist="15748" dir="2700000" rotWithShape="0">
                    <a:srgbClr val="000000"/>
                  </a:outerShdw>
                </a:effectLst>
                <a:latin typeface="Tahoma Bold"/>
                <a:ea typeface="Tahoma Bold"/>
                <a:cs typeface="Tahoma Bold"/>
                <a:sym typeface="Tahoma Bold"/>
              </a:defRPr>
            </a:pPr>
            <a:r>
              <a:rPr dirty="0" err="1"/>
              <a:t>Θεωρί</a:t>
            </a:r>
            <a:r>
              <a:rPr dirty="0"/>
              <a:t>α </a:t>
            </a:r>
            <a:r>
              <a:rPr dirty="0" err="1"/>
              <a:t>κ</a:t>
            </a:r>
            <a:r>
              <a:rPr dirty="0"/>
              <a:t>α</a:t>
            </a:r>
            <a:r>
              <a:rPr dirty="0" err="1"/>
              <a:t>ι</a:t>
            </a:r>
            <a:r>
              <a:rPr dirty="0"/>
              <a:t> </a:t>
            </a:r>
            <a:r>
              <a:rPr dirty="0" err="1"/>
              <a:t>έρευν</a:t>
            </a:r>
            <a:r>
              <a:rPr dirty="0"/>
              <a:t>α </a:t>
            </a:r>
            <a:r>
              <a:rPr dirty="0" err="1"/>
              <a:t>στ</a:t>
            </a:r>
            <a:r>
              <a:rPr lang="el-GR" dirty="0"/>
              <a:t>ην Εκπαίδευση</a:t>
            </a:r>
            <a:r>
              <a:rPr dirty="0"/>
              <a:t>, </a:t>
            </a:r>
            <a:r>
              <a:rPr lang="el-GR" dirty="0"/>
              <a:t>την </a:t>
            </a:r>
            <a:r>
              <a:rPr dirty="0" err="1"/>
              <a:t>Ψυχολογί</a:t>
            </a:r>
            <a:r>
              <a:rPr dirty="0"/>
              <a:t>α &amp; </a:t>
            </a:r>
            <a:r>
              <a:rPr lang="el-GR" dirty="0"/>
              <a:t>τις </a:t>
            </a:r>
            <a:r>
              <a:rPr dirty="0" err="1"/>
              <a:t>Νευροε</a:t>
            </a:r>
            <a:r>
              <a:rPr dirty="0"/>
              <a:t>π</a:t>
            </a:r>
            <a:r>
              <a:rPr dirty="0" err="1"/>
              <a:t>ιστήμες</a:t>
            </a:r>
            <a:r>
              <a:rPr dirty="0"/>
              <a:t> </a:t>
            </a:r>
            <a:r>
              <a:rPr dirty="0" err="1"/>
              <a:t>συγκλίνουν</a:t>
            </a:r>
            <a:r>
              <a:rPr dirty="0"/>
              <a:t> </a:t>
            </a:r>
            <a:r>
              <a:rPr dirty="0" err="1"/>
              <a:t>στο</a:t>
            </a:r>
            <a:r>
              <a:rPr dirty="0"/>
              <a:t> </a:t>
            </a:r>
            <a:r>
              <a:rPr dirty="0" err="1"/>
              <a:t>ότι</a:t>
            </a:r>
            <a:r>
              <a:rPr dirty="0"/>
              <a:t>:</a:t>
            </a:r>
          </a:p>
          <a:p>
            <a:pPr marL="730313" lvl="1" indent="-454723" defTabSz="806297">
              <a:spcBef>
                <a:spcPts val="600"/>
              </a:spcBef>
              <a:buClr>
                <a:srgbClr val="FFCC00"/>
              </a:buClr>
              <a:buSzPct val="120000"/>
              <a:buAutoNum type="arabicPeriod"/>
              <a:defRPr sz="2728">
                <a:solidFill>
                  <a:srgbClr val="FFFFFF"/>
                </a:solidFill>
                <a:effectLst>
                  <a:outerShdw blurRad="7874" dist="15748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pPr>
            <a:r>
              <a:rPr dirty="0" err="1"/>
              <a:t>Η</a:t>
            </a:r>
            <a:r>
              <a:rPr dirty="0"/>
              <a:t> </a:t>
            </a:r>
            <a:r>
              <a:rPr dirty="0" err="1"/>
              <a:t>ρύθμιση</a:t>
            </a:r>
            <a:r>
              <a:rPr dirty="0"/>
              <a:t> </a:t>
            </a:r>
            <a:r>
              <a:rPr dirty="0" err="1"/>
              <a:t>του</a:t>
            </a:r>
            <a:r>
              <a:rPr dirty="0"/>
              <a:t> </a:t>
            </a:r>
            <a:r>
              <a:rPr dirty="0" err="1"/>
              <a:t>κεντρικού</a:t>
            </a:r>
            <a:r>
              <a:rPr dirty="0"/>
              <a:t> </a:t>
            </a:r>
            <a:r>
              <a:rPr dirty="0" err="1"/>
              <a:t>νευρικού</a:t>
            </a:r>
            <a:r>
              <a:rPr dirty="0"/>
              <a:t> </a:t>
            </a:r>
            <a:r>
              <a:rPr dirty="0" err="1"/>
              <a:t>συστήμ</a:t>
            </a:r>
            <a:r>
              <a:rPr dirty="0"/>
              <a:t>α</a:t>
            </a:r>
            <a:r>
              <a:rPr dirty="0" err="1"/>
              <a:t>τος</a:t>
            </a:r>
            <a:r>
              <a:rPr dirty="0"/>
              <a:t>  απ</a:t>
            </a:r>
            <a:r>
              <a:rPr dirty="0" err="1"/>
              <a:t>οτελεί</a:t>
            </a:r>
            <a:r>
              <a:rPr dirty="0"/>
              <a:t> </a:t>
            </a:r>
            <a:r>
              <a:rPr dirty="0" err="1"/>
              <a:t>την</a:t>
            </a:r>
            <a:r>
              <a:rPr dirty="0"/>
              <a:t> α</a:t>
            </a:r>
            <a:r>
              <a:rPr dirty="0" err="1"/>
              <a:t>φετηρί</a:t>
            </a:r>
            <a:r>
              <a:rPr dirty="0"/>
              <a:t>α </a:t>
            </a:r>
            <a:r>
              <a:rPr dirty="0" err="1"/>
              <a:t>γι</a:t>
            </a:r>
            <a:r>
              <a:rPr dirty="0"/>
              <a:t>α </a:t>
            </a:r>
            <a:r>
              <a:rPr dirty="0" err="1"/>
              <a:t>την</a:t>
            </a:r>
            <a:r>
              <a:rPr dirty="0"/>
              <a:t> </a:t>
            </a:r>
            <a:r>
              <a:rPr dirty="0" err="1"/>
              <a:t>δι</a:t>
            </a:r>
            <a:r>
              <a:rPr dirty="0"/>
              <a:t>α</a:t>
            </a:r>
            <a:r>
              <a:rPr dirty="0" err="1"/>
              <a:t>χείριση</a:t>
            </a:r>
            <a:r>
              <a:rPr dirty="0"/>
              <a:t> </a:t>
            </a:r>
            <a:r>
              <a:rPr dirty="0" err="1"/>
              <a:t>των</a:t>
            </a:r>
            <a:r>
              <a:rPr dirty="0"/>
              <a:t> </a:t>
            </a:r>
            <a:r>
              <a:rPr dirty="0" err="1"/>
              <a:t>έντονων</a:t>
            </a:r>
            <a:r>
              <a:rPr dirty="0"/>
              <a:t> </a:t>
            </a:r>
            <a:r>
              <a:rPr dirty="0" err="1"/>
              <a:t>συν</a:t>
            </a:r>
            <a:r>
              <a:rPr dirty="0"/>
              <a:t>α</a:t>
            </a:r>
            <a:r>
              <a:rPr dirty="0" err="1"/>
              <a:t>ισθημάτων</a:t>
            </a:r>
            <a:r>
              <a:rPr dirty="0"/>
              <a:t>.</a:t>
            </a:r>
          </a:p>
          <a:p>
            <a:pPr marL="1137412" lvl="3" indent="-141731" defTabSz="806297">
              <a:spcBef>
                <a:spcPts val="600"/>
              </a:spcBef>
              <a:buClr>
                <a:srgbClr val="FFCC00"/>
              </a:buClr>
              <a:buSzPct val="100000"/>
              <a:defRPr sz="2232">
                <a:solidFill>
                  <a:srgbClr val="FFFFFF"/>
                </a:solidFill>
                <a:effectLst>
                  <a:outerShdw blurRad="7874" dist="15748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pPr>
            <a:r>
              <a:rPr dirty="0" err="1"/>
              <a:t>Αυτό</a:t>
            </a:r>
            <a:r>
              <a:rPr dirty="0"/>
              <a:t> </a:t>
            </a:r>
            <a:r>
              <a:rPr dirty="0" err="1"/>
              <a:t>μ</a:t>
            </a:r>
            <a:r>
              <a:rPr dirty="0"/>
              <a:t>π</a:t>
            </a:r>
            <a:r>
              <a:rPr dirty="0" err="1"/>
              <a:t>ορεί</a:t>
            </a:r>
            <a:r>
              <a:rPr dirty="0"/>
              <a:t> </a:t>
            </a:r>
            <a:r>
              <a:rPr dirty="0" err="1"/>
              <a:t>ν</a:t>
            </a:r>
            <a:r>
              <a:rPr dirty="0"/>
              <a:t>α </a:t>
            </a:r>
            <a:r>
              <a:rPr dirty="0" err="1"/>
              <a:t>ε</a:t>
            </a:r>
            <a:r>
              <a:rPr dirty="0"/>
              <a:t>π</a:t>
            </a:r>
            <a:r>
              <a:rPr dirty="0" err="1"/>
              <a:t>ιτευχθεί</a:t>
            </a:r>
            <a:r>
              <a:rPr dirty="0"/>
              <a:t> </a:t>
            </a:r>
            <a:r>
              <a:rPr dirty="0" err="1"/>
              <a:t>με</a:t>
            </a:r>
            <a:r>
              <a:rPr dirty="0"/>
              <a:t> </a:t>
            </a:r>
            <a:r>
              <a:rPr dirty="0" err="1"/>
              <a:t>κ</a:t>
            </a:r>
            <a:r>
              <a:rPr dirty="0"/>
              <a:t>α</a:t>
            </a:r>
            <a:r>
              <a:rPr dirty="0" err="1"/>
              <a:t>θημερινά</a:t>
            </a:r>
            <a:r>
              <a:rPr dirty="0"/>
              <a:t> </a:t>
            </a:r>
            <a:r>
              <a:rPr dirty="0" err="1"/>
              <a:t>μικρά</a:t>
            </a:r>
            <a:r>
              <a:rPr dirty="0"/>
              <a:t> β</a:t>
            </a:r>
            <a:r>
              <a:rPr dirty="0" err="1"/>
              <a:t>ήμ</a:t>
            </a:r>
            <a:r>
              <a:rPr dirty="0"/>
              <a:t>α</a:t>
            </a:r>
            <a:r>
              <a:rPr dirty="0" err="1"/>
              <a:t>τ</a:t>
            </a:r>
            <a:r>
              <a:rPr dirty="0"/>
              <a:t>α (α</a:t>
            </a:r>
            <a:r>
              <a:rPr dirty="0" err="1"/>
              <a:t>ν</a:t>
            </a:r>
            <a:r>
              <a:rPr dirty="0"/>
              <a:t>απ</a:t>
            </a:r>
            <a:r>
              <a:rPr dirty="0" err="1"/>
              <a:t>νοές</a:t>
            </a:r>
            <a:r>
              <a:rPr dirty="0"/>
              <a:t>, πα</a:t>
            </a:r>
            <a:r>
              <a:rPr dirty="0" err="1"/>
              <a:t>ύση</a:t>
            </a:r>
            <a:r>
              <a:rPr dirty="0"/>
              <a:t>, π</a:t>
            </a:r>
            <a:r>
              <a:rPr dirty="0" err="1"/>
              <a:t>ροο</a:t>
            </a:r>
            <a:r>
              <a:rPr dirty="0"/>
              <a:t>π</a:t>
            </a:r>
            <a:r>
              <a:rPr dirty="0" err="1"/>
              <a:t>τική</a:t>
            </a:r>
            <a:r>
              <a:rPr dirty="0"/>
              <a:t>, </a:t>
            </a:r>
            <a:r>
              <a:rPr dirty="0" err="1"/>
              <a:t>ενδοσκό</a:t>
            </a:r>
            <a:r>
              <a:rPr dirty="0"/>
              <a:t>π</a:t>
            </a:r>
            <a:r>
              <a:rPr dirty="0" err="1"/>
              <a:t>ηση</a:t>
            </a:r>
            <a:r>
              <a:rPr dirty="0"/>
              <a:t>). </a:t>
            </a:r>
            <a:endParaRPr lang="el-GR" dirty="0"/>
          </a:p>
          <a:p>
            <a:pPr marL="1137412" lvl="3" indent="-141731" defTabSz="806297">
              <a:spcBef>
                <a:spcPts val="600"/>
              </a:spcBef>
              <a:buClr>
                <a:srgbClr val="FFCC00"/>
              </a:buClr>
              <a:buSzPct val="100000"/>
              <a:defRPr sz="2232">
                <a:solidFill>
                  <a:srgbClr val="FFFFFF"/>
                </a:solidFill>
                <a:effectLst>
                  <a:outerShdw blurRad="7874" dist="15748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pPr>
            <a:r>
              <a:rPr lang="el-GR" dirty="0"/>
              <a:t>Επίσης, ενισχύεται με τη πιο μακροπρόθεσμη δέσμευση για </a:t>
            </a:r>
            <a:r>
              <a:rPr lang="el-GR" dirty="0" err="1"/>
              <a:t>αυτοβελτίωση</a:t>
            </a:r>
            <a:r>
              <a:rPr lang="el-GR" dirty="0"/>
              <a:t>.</a:t>
            </a:r>
          </a:p>
          <a:p>
            <a:pPr marL="1137412" lvl="3" indent="-141731" defTabSz="806297">
              <a:spcBef>
                <a:spcPts val="600"/>
              </a:spcBef>
              <a:buClr>
                <a:srgbClr val="FFCC00"/>
              </a:buClr>
              <a:buSzPct val="100000"/>
              <a:defRPr sz="2232">
                <a:solidFill>
                  <a:srgbClr val="FFFFFF"/>
                </a:solidFill>
                <a:effectLst>
                  <a:outerShdw blurRad="7874" dist="15748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pPr>
            <a:r>
              <a:rPr lang="el-GR" dirty="0" err="1"/>
              <a:t>Σημαντικ</a:t>
            </a:r>
            <a:r>
              <a:rPr lang="en-GB" dirty="0" err="1"/>
              <a:t>ή</a:t>
            </a:r>
            <a:r>
              <a:rPr lang="el-GR" dirty="0"/>
              <a:t> είναι και η εκπαίδευση σε βιωματικές ασκήσεις αυτορρύθμισης.</a:t>
            </a:r>
            <a:endParaRPr dirty="0"/>
          </a:p>
          <a:p>
            <a:pPr marL="730313" lvl="1" indent="-454723" defTabSz="806297">
              <a:spcBef>
                <a:spcPts val="600"/>
              </a:spcBef>
              <a:buClr>
                <a:srgbClr val="FFCC00"/>
              </a:buClr>
              <a:buSzPct val="120000"/>
              <a:buAutoNum type="arabicPeriod"/>
              <a:defRPr sz="2728">
                <a:solidFill>
                  <a:srgbClr val="FFFFFF"/>
                </a:solidFill>
                <a:effectLst>
                  <a:outerShdw blurRad="7874" dist="15748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pPr>
            <a:r>
              <a:rPr dirty="0" err="1"/>
              <a:t>Μόνο</a:t>
            </a:r>
            <a:r>
              <a:rPr dirty="0"/>
              <a:t> </a:t>
            </a:r>
            <a:r>
              <a:rPr dirty="0" err="1"/>
              <a:t>τότε</a:t>
            </a:r>
            <a:r>
              <a:rPr dirty="0"/>
              <a:t> </a:t>
            </a:r>
            <a:r>
              <a:rPr dirty="0" err="1"/>
              <a:t>μ</a:t>
            </a:r>
            <a:r>
              <a:rPr dirty="0"/>
              <a:t>π</a:t>
            </a:r>
            <a:r>
              <a:rPr dirty="0" err="1"/>
              <a:t>ορεί</a:t>
            </a:r>
            <a:r>
              <a:rPr dirty="0"/>
              <a:t> </a:t>
            </a:r>
            <a:r>
              <a:rPr dirty="0" err="1"/>
              <a:t>ν</a:t>
            </a:r>
            <a:r>
              <a:rPr dirty="0"/>
              <a:t>α </a:t>
            </a:r>
            <a:r>
              <a:rPr dirty="0" err="1"/>
              <a:t>κ</a:t>
            </a:r>
            <a:r>
              <a:rPr dirty="0"/>
              <a:t>α</a:t>
            </a:r>
            <a:r>
              <a:rPr dirty="0" err="1"/>
              <a:t>ρ</a:t>
            </a:r>
            <a:r>
              <a:rPr dirty="0"/>
              <a:t>π</a:t>
            </a:r>
            <a:r>
              <a:rPr dirty="0" err="1"/>
              <a:t>οφορήσει</a:t>
            </a:r>
            <a:r>
              <a:rPr dirty="0"/>
              <a:t> </a:t>
            </a:r>
            <a:r>
              <a:rPr dirty="0" err="1"/>
              <a:t>η</a:t>
            </a:r>
            <a:r>
              <a:rPr dirty="0"/>
              <a:t> (</a:t>
            </a:r>
            <a:r>
              <a:rPr dirty="0" err="1"/>
              <a:t>γνωστική</a:t>
            </a:r>
            <a:r>
              <a:rPr dirty="0"/>
              <a:t>) α</a:t>
            </a:r>
            <a:r>
              <a:rPr dirty="0" err="1"/>
              <a:t>ν</a:t>
            </a:r>
            <a:r>
              <a:rPr dirty="0"/>
              <a:t>α</a:t>
            </a:r>
            <a:r>
              <a:rPr dirty="0" err="1"/>
              <a:t>δόμηση</a:t>
            </a:r>
            <a:r>
              <a:rPr dirty="0"/>
              <a:t> </a:t>
            </a:r>
            <a:r>
              <a:rPr dirty="0" err="1"/>
              <a:t>δυσφορικών</a:t>
            </a:r>
            <a:r>
              <a:rPr dirty="0"/>
              <a:t> </a:t>
            </a:r>
            <a:r>
              <a:rPr dirty="0" err="1"/>
              <a:t>σκέψεων</a:t>
            </a:r>
            <a:r>
              <a:rPr lang="el-GR" dirty="0"/>
              <a:t> και να οδηγήσει σε ενίσχυση της ανθεκτικότητας</a:t>
            </a:r>
            <a:r>
              <a:rPr dirty="0"/>
              <a:t>.</a:t>
            </a:r>
          </a:p>
          <a:p>
            <a:pPr marL="730313" lvl="1" indent="-454723" defTabSz="806297">
              <a:spcBef>
                <a:spcPts val="600"/>
              </a:spcBef>
              <a:buClr>
                <a:srgbClr val="FFCC00"/>
              </a:buClr>
              <a:buSzPct val="120000"/>
              <a:buAutoNum type="arabicPeriod"/>
              <a:defRPr sz="2728">
                <a:solidFill>
                  <a:srgbClr val="FFFFFF"/>
                </a:solidFill>
                <a:effectLst>
                  <a:outerShdw blurRad="7874" dist="15748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pPr>
            <a:r>
              <a:rPr dirty="0" err="1"/>
              <a:t>Π</a:t>
            </a:r>
            <a:r>
              <a:rPr dirty="0"/>
              <a:t>α</a:t>
            </a:r>
            <a:r>
              <a:rPr dirty="0" err="1"/>
              <a:t>ράλληλ</a:t>
            </a:r>
            <a:r>
              <a:rPr dirty="0"/>
              <a:t>α </a:t>
            </a:r>
            <a:r>
              <a:rPr dirty="0" err="1"/>
              <a:t>με</a:t>
            </a:r>
            <a:r>
              <a:rPr dirty="0"/>
              <a:t> </a:t>
            </a:r>
            <a:r>
              <a:rPr dirty="0" err="1"/>
              <a:t>τ</a:t>
            </a:r>
            <a:r>
              <a:rPr dirty="0"/>
              <a:t>α πα</a:t>
            </a:r>
            <a:r>
              <a:rPr dirty="0" err="1"/>
              <a:t>ρ</a:t>
            </a:r>
            <a:r>
              <a:rPr dirty="0"/>
              <a:t>απ</a:t>
            </a:r>
            <a:r>
              <a:rPr dirty="0" err="1"/>
              <a:t>άνω</a:t>
            </a:r>
            <a:r>
              <a:rPr dirty="0"/>
              <a:t>, </a:t>
            </a:r>
            <a:r>
              <a:rPr dirty="0" err="1"/>
              <a:t>είν</a:t>
            </a:r>
            <a:r>
              <a:rPr dirty="0"/>
              <a:t>α</a:t>
            </a:r>
            <a:r>
              <a:rPr dirty="0" err="1"/>
              <a:t>ι</a:t>
            </a:r>
            <a:r>
              <a:rPr dirty="0"/>
              <a:t> </a:t>
            </a:r>
            <a:r>
              <a:rPr dirty="0" err="1"/>
              <a:t>σημ</a:t>
            </a:r>
            <a:r>
              <a:rPr dirty="0"/>
              <a:t>α</a:t>
            </a:r>
            <a:r>
              <a:rPr dirty="0" err="1"/>
              <a:t>ντικό</a:t>
            </a:r>
            <a:r>
              <a:rPr dirty="0"/>
              <a:t> </a:t>
            </a:r>
            <a:r>
              <a:rPr dirty="0" err="1"/>
              <a:t>ν</a:t>
            </a:r>
            <a:r>
              <a:rPr dirty="0"/>
              <a:t>α π</a:t>
            </a:r>
            <a:r>
              <a:rPr dirty="0" err="1"/>
              <a:t>ρο</a:t>
            </a:r>
            <a:r>
              <a:rPr dirty="0"/>
              <a:t>β</a:t>
            </a:r>
            <a:r>
              <a:rPr dirty="0" err="1"/>
              <a:t>εί</a:t>
            </a:r>
            <a:r>
              <a:rPr dirty="0"/>
              <a:t> </a:t>
            </a:r>
            <a:r>
              <a:rPr dirty="0" err="1"/>
              <a:t>κ</a:t>
            </a:r>
            <a:r>
              <a:rPr dirty="0"/>
              <a:t>α</a:t>
            </a:r>
            <a:r>
              <a:rPr dirty="0" err="1"/>
              <a:t>νείς</a:t>
            </a:r>
            <a:r>
              <a:rPr dirty="0"/>
              <a:t> </a:t>
            </a:r>
            <a:r>
              <a:rPr dirty="0" err="1"/>
              <a:t>σε</a:t>
            </a:r>
            <a:r>
              <a:rPr dirty="0"/>
              <a:t> </a:t>
            </a:r>
            <a:r>
              <a:rPr dirty="0" err="1"/>
              <a:t>κ</a:t>
            </a:r>
            <a:r>
              <a:rPr dirty="0"/>
              <a:t>α</a:t>
            </a:r>
            <a:r>
              <a:rPr dirty="0" err="1"/>
              <a:t>τάλληλη</a:t>
            </a:r>
            <a:r>
              <a:rPr dirty="0"/>
              <a:t> </a:t>
            </a:r>
            <a:r>
              <a:rPr dirty="0" err="1"/>
              <a:t>δράση</a:t>
            </a:r>
            <a:r>
              <a:rPr dirty="0"/>
              <a:t>, </a:t>
            </a:r>
            <a:r>
              <a:rPr dirty="0" err="1"/>
              <a:t>ενέργειες</a:t>
            </a:r>
            <a:r>
              <a:rPr dirty="0"/>
              <a:t>, </a:t>
            </a:r>
            <a:r>
              <a:rPr dirty="0" err="1"/>
              <a:t>συμ</a:t>
            </a:r>
            <a:r>
              <a:rPr dirty="0"/>
              <a:t>π</a:t>
            </a:r>
            <a:r>
              <a:rPr dirty="0" err="1"/>
              <a:t>εριφορές</a:t>
            </a:r>
            <a:r>
              <a:rPr dirty="0"/>
              <a:t> (π</a:t>
            </a:r>
            <a:r>
              <a:rPr dirty="0" err="1"/>
              <a:t>ροσ</a:t>
            </a:r>
            <a:r>
              <a:rPr dirty="0"/>
              <a:t>π</a:t>
            </a:r>
            <a:r>
              <a:rPr dirty="0" err="1"/>
              <a:t>άθει</a:t>
            </a:r>
            <a:r>
              <a:rPr dirty="0"/>
              <a:t>α).</a:t>
            </a:r>
          </a:p>
          <a:p>
            <a:pPr marL="730313" lvl="1" indent="-454723" defTabSz="806297">
              <a:spcBef>
                <a:spcPts val="600"/>
              </a:spcBef>
              <a:buClr>
                <a:srgbClr val="FFCC00"/>
              </a:buClr>
              <a:buSzPct val="120000"/>
              <a:buAutoNum type="arabicPeriod"/>
              <a:defRPr sz="2728">
                <a:solidFill>
                  <a:srgbClr val="FFFFFF"/>
                </a:solidFill>
                <a:effectLst>
                  <a:outerShdw blurRad="7874" dist="15748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pPr>
            <a:r>
              <a:rPr lang="el-GR" dirty="0"/>
              <a:t>Η </a:t>
            </a:r>
            <a:r>
              <a:rPr lang="el-GR" dirty="0" err="1"/>
              <a:t>υιθέτηση</a:t>
            </a:r>
            <a:r>
              <a:rPr lang="el-GR" dirty="0"/>
              <a:t> </a:t>
            </a:r>
            <a:r>
              <a:rPr dirty="0" err="1"/>
              <a:t>φιλοσοφικοψυχολογική</a:t>
            </a:r>
            <a:r>
              <a:rPr dirty="0"/>
              <a:t> απ</a:t>
            </a:r>
            <a:r>
              <a:rPr dirty="0" err="1"/>
              <a:t>όστ</a:t>
            </a:r>
            <a:r>
              <a:rPr dirty="0"/>
              <a:t>α</a:t>
            </a:r>
            <a:r>
              <a:rPr dirty="0" err="1"/>
              <a:t>ση</a:t>
            </a:r>
            <a:r>
              <a:rPr dirty="0"/>
              <a:t> </a:t>
            </a:r>
            <a:r>
              <a:rPr dirty="0" err="1"/>
              <a:t>κ</a:t>
            </a:r>
            <a:r>
              <a:rPr dirty="0"/>
              <a:t>α</a:t>
            </a:r>
            <a:r>
              <a:rPr dirty="0" err="1"/>
              <a:t>ι</a:t>
            </a:r>
            <a:r>
              <a:rPr dirty="0"/>
              <a:t> </a:t>
            </a:r>
            <a:r>
              <a:rPr lang="el-GR" dirty="0"/>
              <a:t>η </a:t>
            </a:r>
            <a:r>
              <a:rPr dirty="0" err="1"/>
              <a:t>θέση</a:t>
            </a:r>
            <a:r>
              <a:rPr dirty="0"/>
              <a:t> </a:t>
            </a:r>
            <a:r>
              <a:rPr dirty="0" err="1"/>
              <a:t>του</a:t>
            </a:r>
            <a:r>
              <a:rPr dirty="0"/>
              <a:t> πα</a:t>
            </a:r>
            <a:r>
              <a:rPr dirty="0" err="1"/>
              <a:t>ρ</a:t>
            </a:r>
            <a:r>
              <a:rPr dirty="0"/>
              <a:t>α</a:t>
            </a:r>
            <a:r>
              <a:rPr dirty="0" err="1"/>
              <a:t>τηρητή</a:t>
            </a:r>
            <a:r>
              <a:rPr dirty="0"/>
              <a:t> </a:t>
            </a:r>
            <a:r>
              <a:rPr dirty="0" err="1"/>
              <a:t>είν</a:t>
            </a:r>
            <a:r>
              <a:rPr dirty="0"/>
              <a:t>α</a:t>
            </a:r>
            <a:r>
              <a:rPr dirty="0" err="1"/>
              <a:t>ι</a:t>
            </a:r>
            <a:r>
              <a:rPr dirty="0"/>
              <a:t> </a:t>
            </a:r>
            <a:r>
              <a:rPr dirty="0" err="1"/>
              <a:t>μέρος</a:t>
            </a:r>
            <a:r>
              <a:rPr dirty="0"/>
              <a:t> </a:t>
            </a:r>
            <a:r>
              <a:rPr dirty="0" err="1"/>
              <a:t>της</a:t>
            </a:r>
            <a:r>
              <a:rPr dirty="0"/>
              <a:t> π</a:t>
            </a:r>
            <a:r>
              <a:rPr dirty="0" err="1"/>
              <a:t>νευμ</a:t>
            </a:r>
            <a:r>
              <a:rPr dirty="0"/>
              <a:t>α</a:t>
            </a:r>
            <a:r>
              <a:rPr dirty="0" err="1"/>
              <a:t>τικής</a:t>
            </a:r>
            <a:r>
              <a:rPr dirty="0"/>
              <a:t> α</a:t>
            </a:r>
            <a:r>
              <a:rPr dirty="0" err="1"/>
              <a:t>νά</a:t>
            </a:r>
            <a:r>
              <a:rPr dirty="0"/>
              <a:t>π</a:t>
            </a:r>
            <a:r>
              <a:rPr dirty="0" err="1"/>
              <a:t>τυξης</a:t>
            </a:r>
            <a:r>
              <a:rPr dirty="0"/>
              <a:t> </a:t>
            </a:r>
            <a:r>
              <a:rPr dirty="0" err="1"/>
              <a:t>κ</a:t>
            </a:r>
            <a:r>
              <a:rPr dirty="0"/>
              <a:t>α</a:t>
            </a:r>
            <a:r>
              <a:rPr dirty="0" err="1"/>
              <a:t>ι</a:t>
            </a:r>
            <a:r>
              <a:rPr dirty="0"/>
              <a:t> α</a:t>
            </a:r>
            <a:r>
              <a:rPr dirty="0" err="1"/>
              <a:t>ν</a:t>
            </a:r>
            <a:r>
              <a:rPr dirty="0"/>
              <a:t>α</a:t>
            </a:r>
            <a:r>
              <a:rPr dirty="0" err="1"/>
              <a:t>ζήτησης</a:t>
            </a:r>
            <a:r>
              <a:rPr dirty="0"/>
              <a:t> </a:t>
            </a:r>
            <a:r>
              <a:rPr dirty="0" err="1"/>
              <a:t>της</a:t>
            </a:r>
            <a:r>
              <a:rPr dirty="0"/>
              <a:t> α</a:t>
            </a:r>
            <a:r>
              <a:rPr dirty="0" err="1"/>
              <a:t>λήθει</a:t>
            </a:r>
            <a:r>
              <a:rPr dirty="0"/>
              <a:t>α</a:t>
            </a:r>
            <a:r>
              <a:rPr dirty="0" err="1"/>
              <a:t>ς</a:t>
            </a:r>
            <a:r>
              <a:rPr dirty="0"/>
              <a:t>/</a:t>
            </a:r>
            <a:r>
              <a:rPr dirty="0" err="1"/>
              <a:t>νοήμ</a:t>
            </a:r>
            <a:r>
              <a:rPr dirty="0"/>
              <a:t>α</a:t>
            </a:r>
            <a:r>
              <a:rPr dirty="0" err="1"/>
              <a:t>τος</a:t>
            </a:r>
            <a:r>
              <a:rPr dirty="0"/>
              <a:t>.</a:t>
            </a:r>
          </a:p>
          <a:p>
            <a:pPr marL="730313" lvl="1" indent="-454723" defTabSz="806297">
              <a:spcBef>
                <a:spcPts val="600"/>
              </a:spcBef>
              <a:buClr>
                <a:srgbClr val="FFCC00"/>
              </a:buClr>
              <a:buSzPct val="120000"/>
              <a:buAutoNum type="arabicPeriod"/>
              <a:defRPr sz="2728">
                <a:solidFill>
                  <a:srgbClr val="FFFFFF"/>
                </a:solidFill>
                <a:effectLst>
                  <a:outerShdw blurRad="7874" dist="15748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pPr>
            <a:r>
              <a:rPr dirty="0" err="1"/>
              <a:t>Υ</a:t>
            </a:r>
            <a:r>
              <a:rPr dirty="0"/>
              <a:t>π</a:t>
            </a:r>
            <a:r>
              <a:rPr dirty="0" err="1"/>
              <a:t>άρχει</a:t>
            </a:r>
            <a:r>
              <a:rPr dirty="0"/>
              <a:t> </a:t>
            </a:r>
            <a:r>
              <a:rPr dirty="0" err="1"/>
              <a:t>θετικότητ</a:t>
            </a:r>
            <a:r>
              <a:rPr dirty="0"/>
              <a:t>α </a:t>
            </a:r>
            <a:r>
              <a:rPr dirty="0" err="1"/>
              <a:t>κ</a:t>
            </a:r>
            <a:r>
              <a:rPr dirty="0"/>
              <a:t>α</a:t>
            </a:r>
            <a:r>
              <a:rPr dirty="0" err="1"/>
              <a:t>ι</a:t>
            </a:r>
            <a:r>
              <a:rPr dirty="0"/>
              <a:t> </a:t>
            </a:r>
            <a:r>
              <a:rPr dirty="0" err="1"/>
              <a:t>στις</a:t>
            </a:r>
            <a:r>
              <a:rPr dirty="0"/>
              <a:t> ‘α</a:t>
            </a:r>
            <a:r>
              <a:rPr dirty="0" err="1"/>
              <a:t>ρνητικές</a:t>
            </a:r>
            <a:r>
              <a:rPr dirty="0"/>
              <a:t>’ </a:t>
            </a:r>
            <a:r>
              <a:rPr dirty="0" err="1"/>
              <a:t>εμ</a:t>
            </a:r>
            <a:r>
              <a:rPr dirty="0"/>
              <a:t>π</a:t>
            </a:r>
            <a:r>
              <a:rPr dirty="0" err="1"/>
              <a:t>ειρίες</a:t>
            </a:r>
            <a:r>
              <a:rPr dirty="0"/>
              <a:t>.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Βιβλιογραφία &amp; προτάσεις"/>
          <p:cNvSpPr txBox="1">
            <a:spLocks noGrp="1"/>
          </p:cNvSpPr>
          <p:nvPr>
            <p:ph type="title" idx="4294967295"/>
          </p:nvPr>
        </p:nvSpPr>
        <p:spPr>
          <a:xfrm>
            <a:off x="650238" y="415429"/>
            <a:ext cx="11704324" cy="1968786"/>
          </a:xfrm>
          <a:prstGeom prst="rect">
            <a:avLst/>
          </a:prstGeom>
        </p:spPr>
        <p:txBody>
          <a:bodyPr lIns="65022" tIns="65022" rIns="65022" bIns="65022"/>
          <a:lstStyle>
            <a:lvl1pPr defTabSz="1092399">
              <a:defRPr sz="5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Βιβλιογραφία &amp; προτάσεις</a:t>
            </a:r>
          </a:p>
        </p:txBody>
      </p:sp>
      <p:sp>
        <p:nvSpPr>
          <p:cNvPr id="434" name="Αριστοτέλης, μπορείτε να δείτε εδώ http://www.pi-schools.gr/books/gymnasio/anth_c/math/s_082_106.pdf…"/>
          <p:cNvSpPr txBox="1"/>
          <p:nvPr/>
        </p:nvSpPr>
        <p:spPr>
          <a:xfrm>
            <a:off x="303184" y="2045459"/>
            <a:ext cx="12474514" cy="76245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5718" tIns="35718" rIns="35718" bIns="35718" anchor="ctr">
            <a:normAutofit lnSpcReduction="10000"/>
          </a:bodyPr>
          <a:lstStyle/>
          <a:p>
            <a:pPr marL="194310" indent="-194310" algn="l" defTabSz="361415">
              <a:spcBef>
                <a:spcPts val="200"/>
              </a:spcBef>
              <a:buSzPct val="100000"/>
              <a:buChar char="•"/>
              <a:defRPr sz="204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Αριστοτέλης</a:t>
            </a:r>
            <a:r>
              <a:rPr dirty="0"/>
              <a:t>, </a:t>
            </a:r>
            <a:r>
              <a:rPr dirty="0" err="1"/>
              <a:t>μ</a:t>
            </a:r>
            <a:r>
              <a:rPr dirty="0"/>
              <a:t>π</a:t>
            </a:r>
            <a:r>
              <a:rPr dirty="0" err="1"/>
              <a:t>ορείτε</a:t>
            </a:r>
            <a:r>
              <a:rPr dirty="0"/>
              <a:t> </a:t>
            </a:r>
            <a:r>
              <a:rPr dirty="0" err="1"/>
              <a:t>ν</a:t>
            </a:r>
            <a:r>
              <a:rPr dirty="0"/>
              <a:t>α </a:t>
            </a:r>
            <a:r>
              <a:rPr dirty="0" err="1"/>
              <a:t>δείτε</a:t>
            </a:r>
            <a:r>
              <a:rPr dirty="0"/>
              <a:t> </a:t>
            </a:r>
            <a:r>
              <a:rPr dirty="0" err="1"/>
              <a:t>εδώ</a:t>
            </a:r>
            <a:r>
              <a:rPr dirty="0"/>
              <a:t> </a:t>
            </a:r>
            <a:r>
              <a:rPr u="sng" dirty="0">
                <a:uFill>
                  <a:solidFill>
                    <a:srgbClr val="0000FF"/>
                  </a:solidFill>
                </a:uFill>
                <a:hlinkClick r:id="rId2"/>
              </a:rPr>
              <a:t>http://www.pi-schools.gr/books/gymnasio/anth_c/math/s_082_106.pdf</a:t>
            </a:r>
          </a:p>
          <a:p>
            <a:pPr marL="204536" indent="-204536" algn="l" defTabSz="514014">
              <a:spcBef>
                <a:spcPts val="400"/>
              </a:spcBef>
              <a:buSzPct val="100000"/>
              <a:buChar char="•"/>
              <a:defRPr sz="204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Byron, Katie &amp; Mitchell, S (2003)</a:t>
            </a:r>
            <a:r>
              <a:rPr i="1" dirty="0"/>
              <a:t> </a:t>
            </a:r>
            <a:r>
              <a:rPr i="1" dirty="0" err="1"/>
              <a:t>Αυτό</a:t>
            </a:r>
            <a:r>
              <a:rPr i="1" dirty="0"/>
              <a:t> π</a:t>
            </a:r>
            <a:r>
              <a:rPr i="1" dirty="0" err="1"/>
              <a:t>ου</a:t>
            </a:r>
            <a:r>
              <a:rPr i="1" dirty="0"/>
              <a:t> </a:t>
            </a:r>
            <a:r>
              <a:rPr i="1" dirty="0" err="1"/>
              <a:t>υ</a:t>
            </a:r>
            <a:r>
              <a:rPr i="1" dirty="0"/>
              <a:t>π</a:t>
            </a:r>
            <a:r>
              <a:rPr i="1" dirty="0" err="1"/>
              <a:t>άρχει</a:t>
            </a:r>
            <a:r>
              <a:rPr i="1" dirty="0"/>
              <a:t> </a:t>
            </a:r>
            <a:r>
              <a:rPr i="1" dirty="0" err="1"/>
              <a:t>κ</a:t>
            </a:r>
            <a:r>
              <a:rPr i="1" dirty="0"/>
              <a:t>α</a:t>
            </a:r>
            <a:r>
              <a:rPr i="1" dirty="0" err="1"/>
              <a:t>ι</a:t>
            </a:r>
            <a:r>
              <a:rPr i="1" dirty="0"/>
              <a:t> …</a:t>
            </a:r>
            <a:r>
              <a:rPr i="1" dirty="0" err="1"/>
              <a:t>Εσύ</a:t>
            </a:r>
            <a:r>
              <a:rPr i="1" dirty="0"/>
              <a:t> (loving what is). </a:t>
            </a:r>
            <a:r>
              <a:rPr i="1" dirty="0" err="1"/>
              <a:t>Εκδ</a:t>
            </a:r>
            <a:r>
              <a:rPr i="1" dirty="0"/>
              <a:t>. </a:t>
            </a:r>
            <a:r>
              <a:rPr i="1" dirty="0" err="1"/>
              <a:t>Δυν</a:t>
            </a:r>
            <a:r>
              <a:rPr i="1" dirty="0"/>
              <a:t>α</a:t>
            </a:r>
            <a:r>
              <a:rPr i="1" dirty="0" err="1"/>
              <a:t>μική</a:t>
            </a:r>
            <a:r>
              <a:rPr i="1" dirty="0"/>
              <a:t> </a:t>
            </a:r>
            <a:r>
              <a:rPr i="1" dirty="0" err="1"/>
              <a:t>της</a:t>
            </a:r>
            <a:r>
              <a:rPr i="1" dirty="0"/>
              <a:t> </a:t>
            </a:r>
            <a:r>
              <a:rPr i="1" dirty="0" err="1"/>
              <a:t>Ε</a:t>
            </a:r>
            <a:r>
              <a:rPr i="1" dirty="0"/>
              <a:t>π</a:t>
            </a:r>
            <a:r>
              <a:rPr i="1" dirty="0" err="1"/>
              <a:t>ιτυχί</a:t>
            </a:r>
            <a:r>
              <a:rPr i="1" dirty="0"/>
              <a:t>α</a:t>
            </a:r>
            <a:r>
              <a:rPr i="1" dirty="0" err="1"/>
              <a:t>ς</a:t>
            </a:r>
            <a:r>
              <a:rPr i="1" dirty="0"/>
              <a:t>.</a:t>
            </a:r>
          </a:p>
          <a:p>
            <a:pPr marL="204536" indent="-204536" algn="l" defTabSz="514014">
              <a:spcBef>
                <a:spcPts val="400"/>
              </a:spcBef>
              <a:buSzPct val="100000"/>
              <a:buChar char="•"/>
              <a:defRPr sz="204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Γ</a:t>
            </a:r>
            <a:r>
              <a:rPr dirty="0"/>
              <a:t>α</a:t>
            </a:r>
            <a:r>
              <a:rPr dirty="0" err="1"/>
              <a:t>λ</a:t>
            </a:r>
            <a:r>
              <a:rPr dirty="0"/>
              <a:t>α</a:t>
            </a:r>
            <a:r>
              <a:rPr dirty="0" err="1"/>
              <a:t>νάκης</a:t>
            </a:r>
            <a:r>
              <a:rPr dirty="0"/>
              <a:t>, </a:t>
            </a:r>
            <a:r>
              <a:rPr dirty="0" err="1"/>
              <a:t>Μ</a:t>
            </a:r>
            <a:r>
              <a:rPr dirty="0"/>
              <a:t> &amp; </a:t>
            </a:r>
            <a:r>
              <a:rPr dirty="0" err="1"/>
              <a:t>Στ</a:t>
            </a:r>
            <a:r>
              <a:rPr dirty="0"/>
              <a:t>α</a:t>
            </a:r>
            <a:r>
              <a:rPr dirty="0" err="1"/>
              <a:t>λίκ</a:t>
            </a:r>
            <a:r>
              <a:rPr dirty="0"/>
              <a:t>α</a:t>
            </a:r>
            <a:r>
              <a:rPr dirty="0" err="1"/>
              <a:t>ς</a:t>
            </a:r>
            <a:r>
              <a:rPr dirty="0"/>
              <a:t>, </a:t>
            </a:r>
            <a:r>
              <a:rPr dirty="0" err="1"/>
              <a:t>Α</a:t>
            </a:r>
            <a:r>
              <a:rPr dirty="0"/>
              <a:t> (2017) </a:t>
            </a:r>
            <a:r>
              <a:rPr i="1" dirty="0" err="1"/>
              <a:t>Ευτυχί</a:t>
            </a:r>
            <a:r>
              <a:rPr i="1" dirty="0"/>
              <a:t>α </a:t>
            </a:r>
            <a:r>
              <a:rPr i="1" dirty="0" err="1"/>
              <a:t>τώρ</a:t>
            </a:r>
            <a:r>
              <a:rPr i="1" dirty="0"/>
              <a:t>α</a:t>
            </a:r>
            <a:r>
              <a:rPr dirty="0"/>
              <a:t> .</a:t>
            </a:r>
            <a:r>
              <a:rPr dirty="0" err="1"/>
              <a:t>Εκδ</a:t>
            </a:r>
            <a:r>
              <a:rPr dirty="0"/>
              <a:t>. </a:t>
            </a:r>
            <a:r>
              <a:rPr dirty="0" err="1"/>
              <a:t>Κριτική</a:t>
            </a:r>
            <a:r>
              <a:rPr dirty="0"/>
              <a:t>.</a:t>
            </a:r>
          </a:p>
          <a:p>
            <a:pPr marL="204536" indent="-204536" algn="l" defTabSz="514014">
              <a:spcBef>
                <a:spcPts val="400"/>
              </a:spcBef>
              <a:buSzPct val="100000"/>
              <a:buChar char="•"/>
              <a:defRPr sz="204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Ε</a:t>
            </a:r>
            <a:r>
              <a:rPr dirty="0"/>
              <a:t>π</a:t>
            </a:r>
            <a:r>
              <a:rPr dirty="0" err="1"/>
              <a:t>ίκουρος</a:t>
            </a:r>
            <a:r>
              <a:rPr dirty="0"/>
              <a:t> </a:t>
            </a:r>
            <a:r>
              <a:rPr dirty="0" err="1"/>
              <a:t>Ά</a:t>
            </a:r>
            <a:r>
              <a:rPr dirty="0"/>
              <a:t>πα</a:t>
            </a:r>
            <a:r>
              <a:rPr dirty="0" err="1"/>
              <a:t>ντ</a:t>
            </a:r>
            <a:r>
              <a:rPr dirty="0"/>
              <a:t>α (1994 </a:t>
            </a:r>
            <a:r>
              <a:rPr dirty="0" err="1"/>
              <a:t>ημερ</a:t>
            </a:r>
            <a:r>
              <a:rPr dirty="0"/>
              <a:t>. </a:t>
            </a:r>
            <a:r>
              <a:rPr dirty="0" err="1"/>
              <a:t>έκδοσης</a:t>
            </a:r>
            <a:r>
              <a:rPr dirty="0"/>
              <a:t>), </a:t>
            </a:r>
            <a:r>
              <a:rPr i="1" dirty="0"/>
              <a:t> ΑΠΑΝΤΑ </a:t>
            </a:r>
            <a:r>
              <a:rPr i="1" dirty="0" err="1"/>
              <a:t>Δι</a:t>
            </a:r>
            <a:r>
              <a:rPr i="1" dirty="0"/>
              <a:t>α</a:t>
            </a:r>
            <a:r>
              <a:rPr i="1" dirty="0" err="1"/>
              <a:t>θήκη</a:t>
            </a:r>
            <a:r>
              <a:rPr i="1" dirty="0"/>
              <a:t>, </a:t>
            </a:r>
            <a:r>
              <a:rPr i="1" dirty="0" err="1"/>
              <a:t>Ε</a:t>
            </a:r>
            <a:r>
              <a:rPr i="1" dirty="0"/>
              <a:t>π</a:t>
            </a:r>
            <a:r>
              <a:rPr i="1" dirty="0" err="1"/>
              <a:t>ιστολή</a:t>
            </a:r>
            <a:r>
              <a:rPr i="1" dirty="0"/>
              <a:t> π</a:t>
            </a:r>
            <a:r>
              <a:rPr i="1" dirty="0" err="1"/>
              <a:t>ρος</a:t>
            </a:r>
            <a:r>
              <a:rPr i="1" dirty="0"/>
              <a:t> </a:t>
            </a:r>
            <a:r>
              <a:rPr i="1" dirty="0" err="1"/>
              <a:t>Ηρόδοτον</a:t>
            </a:r>
            <a:r>
              <a:rPr i="1" dirty="0"/>
              <a:t>, </a:t>
            </a:r>
            <a:r>
              <a:rPr i="1" dirty="0" err="1"/>
              <a:t>Ε</a:t>
            </a:r>
            <a:r>
              <a:rPr i="1" dirty="0"/>
              <a:t>π</a:t>
            </a:r>
            <a:r>
              <a:rPr i="1" dirty="0" err="1"/>
              <a:t>ιστολή</a:t>
            </a:r>
            <a:r>
              <a:rPr i="1" dirty="0"/>
              <a:t> π</a:t>
            </a:r>
            <a:r>
              <a:rPr i="1" dirty="0" err="1"/>
              <a:t>ρος</a:t>
            </a:r>
            <a:r>
              <a:rPr i="1" dirty="0"/>
              <a:t> </a:t>
            </a:r>
            <a:r>
              <a:rPr i="1" dirty="0" err="1"/>
              <a:t>Πυθοκλή</a:t>
            </a:r>
            <a:r>
              <a:rPr i="1" dirty="0"/>
              <a:t>, </a:t>
            </a:r>
            <a:r>
              <a:rPr i="1" dirty="0" err="1"/>
              <a:t>Ε</a:t>
            </a:r>
            <a:r>
              <a:rPr i="1" dirty="0"/>
              <a:t>π</a:t>
            </a:r>
            <a:r>
              <a:rPr i="1" dirty="0" err="1"/>
              <a:t>ιστολή</a:t>
            </a:r>
            <a:r>
              <a:rPr i="1" dirty="0"/>
              <a:t> π</a:t>
            </a:r>
            <a:r>
              <a:rPr i="1" dirty="0" err="1"/>
              <a:t>ρος</a:t>
            </a:r>
            <a:r>
              <a:rPr i="1" dirty="0"/>
              <a:t> </a:t>
            </a:r>
            <a:r>
              <a:rPr i="1" dirty="0" err="1"/>
              <a:t>Μενοικέ</a:t>
            </a:r>
            <a:r>
              <a:rPr i="1" dirty="0"/>
              <a:t>α, </a:t>
            </a:r>
            <a:r>
              <a:rPr i="1" dirty="0" err="1"/>
              <a:t>Κύρι</a:t>
            </a:r>
            <a:r>
              <a:rPr i="1" dirty="0"/>
              <a:t>α</a:t>
            </a:r>
            <a:r>
              <a:rPr i="1" dirty="0" err="1"/>
              <a:t>ι</a:t>
            </a:r>
            <a:r>
              <a:rPr i="1" dirty="0"/>
              <a:t> </a:t>
            </a:r>
            <a:r>
              <a:rPr i="1" dirty="0" err="1"/>
              <a:t>Δόξ</a:t>
            </a:r>
            <a:r>
              <a:rPr i="1" dirty="0"/>
              <a:t>α</a:t>
            </a:r>
            <a:r>
              <a:rPr i="1" dirty="0" err="1"/>
              <a:t>ι</a:t>
            </a:r>
            <a:r>
              <a:rPr i="1" dirty="0"/>
              <a:t>, </a:t>
            </a:r>
            <a:r>
              <a:rPr i="1" dirty="0" err="1"/>
              <a:t>Ε</a:t>
            </a:r>
            <a:r>
              <a:rPr i="1" dirty="0"/>
              <a:t>π</a:t>
            </a:r>
            <a:r>
              <a:rPr i="1" dirty="0" err="1"/>
              <a:t>ικούρου</a:t>
            </a:r>
            <a:r>
              <a:rPr i="1" dirty="0"/>
              <a:t> π</a:t>
            </a:r>
            <a:r>
              <a:rPr i="1" dirty="0" err="1"/>
              <a:t>ροσφώνησις</a:t>
            </a:r>
            <a:r>
              <a:rPr i="1" dirty="0"/>
              <a:t>. </a:t>
            </a:r>
            <a:r>
              <a:rPr dirty="0" err="1"/>
              <a:t>Μετάφρ</a:t>
            </a:r>
            <a:r>
              <a:rPr dirty="0"/>
              <a:t>α</a:t>
            </a:r>
            <a:r>
              <a:rPr dirty="0" err="1"/>
              <a:t>ση</a:t>
            </a:r>
            <a:r>
              <a:rPr dirty="0"/>
              <a:t>, </a:t>
            </a:r>
            <a:r>
              <a:rPr dirty="0" err="1"/>
              <a:t>Φιλολογική</a:t>
            </a:r>
            <a:r>
              <a:rPr dirty="0"/>
              <a:t> </a:t>
            </a:r>
            <a:r>
              <a:rPr dirty="0" err="1"/>
              <a:t>Ομάδ</a:t>
            </a:r>
            <a:r>
              <a:rPr dirty="0"/>
              <a:t>α </a:t>
            </a:r>
            <a:r>
              <a:rPr dirty="0" err="1"/>
              <a:t>Κάκτου</a:t>
            </a:r>
            <a:r>
              <a:rPr dirty="0"/>
              <a:t>. </a:t>
            </a:r>
            <a:r>
              <a:rPr dirty="0" err="1"/>
              <a:t>Εκδ</a:t>
            </a:r>
            <a:r>
              <a:rPr dirty="0"/>
              <a:t>. </a:t>
            </a:r>
            <a:r>
              <a:rPr dirty="0" err="1"/>
              <a:t>Κάκτος</a:t>
            </a:r>
            <a:r>
              <a:rPr dirty="0"/>
              <a:t>.</a:t>
            </a:r>
          </a:p>
          <a:p>
            <a:pPr marL="204536" indent="-204536" algn="l" defTabSz="514014">
              <a:spcBef>
                <a:spcPts val="400"/>
              </a:spcBef>
              <a:buSzPct val="100000"/>
              <a:buChar char="•"/>
              <a:defRPr sz="204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Dweck, Carol (2017) </a:t>
            </a:r>
            <a:r>
              <a:rPr i="1" dirty="0"/>
              <a:t>Changing the way you think to fulfil your potential.</a:t>
            </a:r>
            <a:r>
              <a:rPr dirty="0"/>
              <a:t> Robinson. </a:t>
            </a:r>
          </a:p>
          <a:p>
            <a:pPr marL="204536" indent="-204536" algn="l" defTabSz="514014">
              <a:spcBef>
                <a:spcPts val="400"/>
              </a:spcBef>
              <a:buSzPct val="100000"/>
              <a:buChar char="•"/>
              <a:defRPr sz="204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Foster-Hanson et al, (2020) </a:t>
            </a:r>
            <a:r>
              <a:rPr i="1" dirty="0"/>
              <a:t>Asking children to ‘be helpers’ can backfire after setbacks.</a:t>
            </a:r>
            <a:r>
              <a:rPr dirty="0"/>
              <a:t> Child Development, 91 (1) 236-248.</a:t>
            </a:r>
          </a:p>
          <a:p>
            <a:pPr marL="204536" indent="-204536" algn="l" defTabSz="514014">
              <a:spcBef>
                <a:spcPts val="400"/>
              </a:spcBef>
              <a:buSzPct val="100000"/>
              <a:buChar char="•"/>
              <a:defRPr sz="204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Frankl, Viktor (2018) </a:t>
            </a:r>
            <a:r>
              <a:rPr i="1" dirty="0" err="1"/>
              <a:t>Το</a:t>
            </a:r>
            <a:r>
              <a:rPr i="1" dirty="0"/>
              <a:t> </a:t>
            </a:r>
            <a:r>
              <a:rPr i="1" dirty="0" err="1"/>
              <a:t>νόημ</a:t>
            </a:r>
            <a:r>
              <a:rPr i="1" dirty="0"/>
              <a:t>α </a:t>
            </a:r>
            <a:r>
              <a:rPr i="1" dirty="0" err="1"/>
              <a:t>της</a:t>
            </a:r>
            <a:r>
              <a:rPr i="1" dirty="0"/>
              <a:t> </a:t>
            </a:r>
            <a:r>
              <a:rPr i="1" dirty="0" err="1"/>
              <a:t>ζωής</a:t>
            </a:r>
            <a:r>
              <a:rPr i="1" dirty="0"/>
              <a:t>. </a:t>
            </a:r>
            <a:r>
              <a:rPr dirty="0" err="1"/>
              <a:t>Εκδ</a:t>
            </a:r>
            <a:r>
              <a:rPr dirty="0"/>
              <a:t>. </a:t>
            </a:r>
            <a:r>
              <a:rPr dirty="0" err="1"/>
              <a:t>Ψυχογιός</a:t>
            </a:r>
            <a:r>
              <a:rPr dirty="0"/>
              <a:t>. </a:t>
            </a:r>
          </a:p>
          <a:p>
            <a:pPr marL="204536" indent="-204536" algn="l" defTabSz="514014">
              <a:spcBef>
                <a:spcPts val="400"/>
              </a:spcBef>
              <a:buSzPct val="100000"/>
              <a:buChar char="•"/>
              <a:defRPr sz="204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Garfinkel, Sara, </a:t>
            </a:r>
            <a:r>
              <a:rPr dirty="0" err="1"/>
              <a:t>δείτε</a:t>
            </a:r>
            <a:r>
              <a:rPr dirty="0"/>
              <a:t> </a:t>
            </a:r>
            <a:r>
              <a:rPr dirty="0" err="1"/>
              <a:t>εδώ</a:t>
            </a:r>
            <a:r>
              <a:rPr dirty="0"/>
              <a:t> </a:t>
            </a:r>
            <a:r>
              <a:rPr u="sng" dirty="0">
                <a:uFill>
                  <a:solidFill>
                    <a:srgbClr val="0000FF"/>
                  </a:solidFill>
                </a:uFill>
                <a:hlinkClick r:id="rId3"/>
              </a:rPr>
              <a:t>https://www.bbc.com/future/article/20180423-how-a-s</a:t>
            </a:r>
            <a:r>
              <a:rPr dirty="0"/>
              <a:t> </a:t>
            </a:r>
            <a:r>
              <a:rPr u="sng" dirty="0" err="1"/>
              <a:t>κ</a:t>
            </a:r>
            <a:r>
              <a:rPr u="sng" dirty="0"/>
              <a:t>α</a:t>
            </a:r>
            <a:r>
              <a:rPr u="sng" dirty="0" err="1"/>
              <a:t>ι</a:t>
            </a:r>
            <a:r>
              <a:rPr u="sng" dirty="0"/>
              <a:t> α</a:t>
            </a:r>
            <a:r>
              <a:rPr u="sng" dirty="0" err="1"/>
              <a:t>υτό</a:t>
            </a:r>
            <a:r>
              <a:rPr u="sng" dirty="0"/>
              <a:t> </a:t>
            </a:r>
            <a:r>
              <a:rPr dirty="0" err="1"/>
              <a:t>Quadt</a:t>
            </a:r>
            <a:r>
              <a:rPr dirty="0"/>
              <a:t>, L., Esposito, G., Critchley, H.D., Garfinkel, S.N. (2020). </a:t>
            </a:r>
            <a:r>
              <a:rPr u="sng" dirty="0">
                <a:uFill>
                  <a:solidFill>
                    <a:srgbClr val="0000FF"/>
                  </a:solidFill>
                </a:uFill>
                <a:hlinkClick r:id="rId4"/>
              </a:rPr>
              <a:t>Brain-body interactions underlying the association of loneliness with mental and physical health.</a:t>
            </a:r>
            <a:r>
              <a:rPr dirty="0"/>
              <a:t> </a:t>
            </a:r>
            <a:r>
              <a:rPr i="1" dirty="0"/>
              <a:t>Neuroscience and Biobehavioral Reviews</a:t>
            </a:r>
            <a:r>
              <a:rPr dirty="0"/>
              <a:t>, 116 283-300.</a:t>
            </a:r>
          </a:p>
          <a:p>
            <a:pPr marL="204536" indent="-204536" algn="l" defTabSz="514014">
              <a:spcBef>
                <a:spcPts val="400"/>
              </a:spcBef>
              <a:buSzPct val="100000"/>
              <a:buChar char="•"/>
              <a:defRPr sz="204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Gendlin</a:t>
            </a:r>
            <a:r>
              <a:rPr dirty="0"/>
              <a:t>, Eugene (2006) </a:t>
            </a:r>
            <a:r>
              <a:rPr i="1" dirty="0" err="1"/>
              <a:t>Δι</a:t>
            </a:r>
            <a:r>
              <a:rPr i="1" dirty="0"/>
              <a:t>α</a:t>
            </a:r>
            <a:r>
              <a:rPr i="1" dirty="0" err="1"/>
              <a:t>δικ</a:t>
            </a:r>
            <a:r>
              <a:rPr i="1" dirty="0"/>
              <a:t>α</a:t>
            </a:r>
            <a:r>
              <a:rPr i="1" dirty="0" err="1"/>
              <a:t>σί</a:t>
            </a:r>
            <a:r>
              <a:rPr i="1" dirty="0"/>
              <a:t>α </a:t>
            </a:r>
            <a:r>
              <a:rPr i="1" dirty="0" err="1"/>
              <a:t>Εστί</a:t>
            </a:r>
            <a:r>
              <a:rPr i="1" dirty="0"/>
              <a:t>α</a:t>
            </a:r>
            <a:r>
              <a:rPr i="1" dirty="0" err="1"/>
              <a:t>σης</a:t>
            </a:r>
            <a:r>
              <a:rPr i="1" dirty="0"/>
              <a:t> (Focusing): π</a:t>
            </a:r>
            <a:r>
              <a:rPr i="1" dirty="0" err="1"/>
              <a:t>ώς</a:t>
            </a:r>
            <a:r>
              <a:rPr i="1" dirty="0"/>
              <a:t> </a:t>
            </a:r>
            <a:r>
              <a:rPr i="1" dirty="0" err="1"/>
              <a:t>ε</a:t>
            </a:r>
            <a:r>
              <a:rPr i="1" dirty="0"/>
              <a:t>π</a:t>
            </a:r>
            <a:r>
              <a:rPr i="1" dirty="0" err="1"/>
              <a:t>ιτυγχάνετ</a:t>
            </a:r>
            <a:r>
              <a:rPr i="1" dirty="0"/>
              <a:t>α</a:t>
            </a:r>
            <a:r>
              <a:rPr i="1" dirty="0" err="1"/>
              <a:t>ι</a:t>
            </a:r>
            <a:r>
              <a:rPr i="1" dirty="0"/>
              <a:t> </a:t>
            </a:r>
            <a:r>
              <a:rPr i="1" dirty="0" err="1"/>
              <a:t>άμεση</a:t>
            </a:r>
            <a:r>
              <a:rPr i="1" dirty="0"/>
              <a:t> π</a:t>
            </a:r>
            <a:r>
              <a:rPr i="1" dirty="0" err="1"/>
              <a:t>ρόσ</a:t>
            </a:r>
            <a:r>
              <a:rPr i="1" dirty="0"/>
              <a:t>βα</a:t>
            </a:r>
            <a:r>
              <a:rPr i="1" dirty="0" err="1"/>
              <a:t>ση</a:t>
            </a:r>
            <a:r>
              <a:rPr i="1" dirty="0"/>
              <a:t> </a:t>
            </a:r>
            <a:r>
              <a:rPr i="1" dirty="0" err="1"/>
              <a:t>στη</a:t>
            </a:r>
            <a:r>
              <a:rPr i="1" dirty="0"/>
              <a:t> </a:t>
            </a:r>
            <a:r>
              <a:rPr i="1" dirty="0" err="1"/>
              <a:t>γνώση</a:t>
            </a:r>
            <a:r>
              <a:rPr i="1" dirty="0"/>
              <a:t> </a:t>
            </a:r>
            <a:r>
              <a:rPr i="1" dirty="0" err="1"/>
              <a:t>του</a:t>
            </a:r>
            <a:r>
              <a:rPr i="1" dirty="0"/>
              <a:t> </a:t>
            </a:r>
            <a:r>
              <a:rPr i="1" dirty="0" err="1"/>
              <a:t>σώμ</a:t>
            </a:r>
            <a:r>
              <a:rPr i="1" dirty="0"/>
              <a:t>α</a:t>
            </a:r>
            <a:r>
              <a:rPr i="1" dirty="0" err="1"/>
              <a:t>τος</a:t>
            </a:r>
            <a:r>
              <a:rPr i="1" dirty="0"/>
              <a:t>.</a:t>
            </a:r>
            <a:r>
              <a:rPr dirty="0"/>
              <a:t> </a:t>
            </a:r>
            <a:r>
              <a:rPr dirty="0" err="1"/>
              <a:t>Εκδ</a:t>
            </a:r>
            <a:r>
              <a:rPr dirty="0"/>
              <a:t>. </a:t>
            </a:r>
            <a:r>
              <a:rPr dirty="0" err="1"/>
              <a:t>Π</a:t>
            </a:r>
            <a:r>
              <a:rPr dirty="0"/>
              <a:t>α</a:t>
            </a:r>
            <a:r>
              <a:rPr dirty="0" err="1"/>
              <a:t>ρισι</a:t>
            </a:r>
            <a:r>
              <a:rPr dirty="0"/>
              <a:t>α</a:t>
            </a:r>
            <a:r>
              <a:rPr dirty="0" err="1"/>
              <a:t>νού</a:t>
            </a:r>
            <a:r>
              <a:rPr dirty="0"/>
              <a:t>, ΑΕ.</a:t>
            </a:r>
          </a:p>
          <a:p>
            <a:pPr marL="204536" indent="-204536" algn="l" defTabSz="514014">
              <a:spcBef>
                <a:spcPts val="400"/>
              </a:spcBef>
              <a:buSzPct val="100000"/>
              <a:buChar char="•"/>
              <a:defRPr sz="204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Guthrie, W.K.C. (1984) </a:t>
            </a:r>
            <a:r>
              <a:rPr i="1" dirty="0" err="1"/>
              <a:t>Οι</a:t>
            </a:r>
            <a:r>
              <a:rPr i="1" dirty="0"/>
              <a:t> </a:t>
            </a:r>
            <a:r>
              <a:rPr i="1" dirty="0" err="1"/>
              <a:t>Έλληνες</a:t>
            </a:r>
            <a:r>
              <a:rPr i="1" dirty="0"/>
              <a:t> </a:t>
            </a:r>
            <a:r>
              <a:rPr i="1" dirty="0" err="1"/>
              <a:t>φιλόσοφοι</a:t>
            </a:r>
            <a:r>
              <a:rPr i="1" dirty="0"/>
              <a:t>: απ</a:t>
            </a:r>
            <a:r>
              <a:rPr i="1" dirty="0" err="1"/>
              <a:t>ό</a:t>
            </a:r>
            <a:r>
              <a:rPr i="1" dirty="0"/>
              <a:t> </a:t>
            </a:r>
            <a:r>
              <a:rPr i="1" dirty="0" err="1"/>
              <a:t>το</a:t>
            </a:r>
            <a:r>
              <a:rPr i="1" dirty="0"/>
              <a:t> </a:t>
            </a:r>
            <a:r>
              <a:rPr i="1" dirty="0" err="1"/>
              <a:t>Θ</a:t>
            </a:r>
            <a:r>
              <a:rPr i="1" dirty="0"/>
              <a:t>α</a:t>
            </a:r>
            <a:r>
              <a:rPr i="1" dirty="0" err="1"/>
              <a:t>λή</a:t>
            </a:r>
            <a:r>
              <a:rPr i="1" dirty="0"/>
              <a:t> </a:t>
            </a:r>
            <a:r>
              <a:rPr i="1" dirty="0" err="1"/>
              <a:t>ως</a:t>
            </a:r>
            <a:r>
              <a:rPr i="1" dirty="0"/>
              <a:t> </a:t>
            </a:r>
            <a:r>
              <a:rPr i="1" dirty="0" err="1"/>
              <a:t>τον</a:t>
            </a:r>
            <a:r>
              <a:rPr i="1" dirty="0"/>
              <a:t> </a:t>
            </a:r>
            <a:r>
              <a:rPr i="1" dirty="0" err="1"/>
              <a:t>Αριστοτέλη</a:t>
            </a:r>
            <a:r>
              <a:rPr i="1" dirty="0"/>
              <a:t>.</a:t>
            </a:r>
            <a:r>
              <a:rPr dirty="0"/>
              <a:t> </a:t>
            </a:r>
            <a:r>
              <a:rPr dirty="0" err="1"/>
              <a:t>Εκδ</a:t>
            </a:r>
            <a:r>
              <a:rPr dirty="0"/>
              <a:t>. </a:t>
            </a:r>
            <a:r>
              <a:rPr dirty="0" err="1"/>
              <a:t>Δημ</a:t>
            </a:r>
            <a:r>
              <a:rPr dirty="0"/>
              <a:t>. </a:t>
            </a:r>
            <a:r>
              <a:rPr dirty="0" err="1"/>
              <a:t>Ν</a:t>
            </a:r>
            <a:r>
              <a:rPr dirty="0"/>
              <a:t>. </a:t>
            </a:r>
            <a:r>
              <a:rPr dirty="0" err="1"/>
              <a:t>Π</a:t>
            </a:r>
            <a:r>
              <a:rPr dirty="0"/>
              <a:t>απα</a:t>
            </a:r>
            <a:r>
              <a:rPr dirty="0" err="1"/>
              <a:t>δήμ</a:t>
            </a:r>
            <a:r>
              <a:rPr dirty="0"/>
              <a:t>α.</a:t>
            </a:r>
          </a:p>
          <a:p>
            <a:pPr marL="204536" indent="-204536" algn="l" defTabSz="514014">
              <a:spcBef>
                <a:spcPts val="400"/>
              </a:spcBef>
              <a:buSzPct val="100000"/>
              <a:buChar char="•"/>
              <a:defRPr sz="204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Huberman, Andrew </a:t>
            </a:r>
            <a:r>
              <a:rPr dirty="0" err="1"/>
              <a:t>δείτε</a:t>
            </a:r>
            <a:r>
              <a:rPr dirty="0"/>
              <a:t> </a:t>
            </a:r>
            <a:r>
              <a:rPr dirty="0" err="1"/>
              <a:t>εδώ</a:t>
            </a:r>
            <a:r>
              <a:rPr dirty="0"/>
              <a:t> </a:t>
            </a:r>
            <a:r>
              <a:rPr u="sng" dirty="0">
                <a:uFill>
                  <a:solidFill>
                    <a:srgbClr val="0000FF"/>
                  </a:solidFill>
                </a:uFill>
                <a:hlinkClick r:id="rId5"/>
              </a:rPr>
              <a:t>https://www.youtube.com/watch?v=dFYdMh7y_RQ</a:t>
            </a:r>
            <a:r>
              <a:rPr dirty="0"/>
              <a:t> </a:t>
            </a:r>
          </a:p>
          <a:p>
            <a:pPr marL="204536" indent="-204536" algn="l" defTabSz="514014">
              <a:spcBef>
                <a:spcPts val="400"/>
              </a:spcBef>
              <a:buSzPct val="100000"/>
              <a:buChar char="•"/>
              <a:defRPr sz="204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Maratos</a:t>
            </a:r>
            <a:r>
              <a:rPr dirty="0"/>
              <a:t>, F.A. et al, (2019) </a:t>
            </a:r>
            <a:r>
              <a:rPr i="1" dirty="0"/>
              <a:t>Evaluation of a Compassionate Mind Training Intervention with School Teachers and Support Staff</a:t>
            </a:r>
            <a:r>
              <a:rPr dirty="0"/>
              <a:t> Mindfulness, 10, 2245-2258.</a:t>
            </a:r>
          </a:p>
          <a:p>
            <a:pPr marL="204536" indent="-204536" algn="l" defTabSz="514014">
              <a:spcBef>
                <a:spcPts val="400"/>
              </a:spcBef>
              <a:buSzPct val="100000"/>
              <a:buChar char="•"/>
              <a:defRPr sz="204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Peck, Scott (1988) </a:t>
            </a:r>
            <a:r>
              <a:rPr i="1" dirty="0"/>
              <a:t>O </a:t>
            </a:r>
            <a:r>
              <a:rPr i="1" dirty="0" err="1"/>
              <a:t>δρόμος</a:t>
            </a:r>
            <a:r>
              <a:rPr i="1" dirty="0"/>
              <a:t> </a:t>
            </a:r>
            <a:r>
              <a:rPr i="1" dirty="0" err="1"/>
              <a:t>ο</a:t>
            </a:r>
            <a:r>
              <a:rPr i="1" dirty="0"/>
              <a:t> </a:t>
            </a:r>
            <a:r>
              <a:rPr i="1" dirty="0" err="1"/>
              <a:t>λιγότερο</a:t>
            </a:r>
            <a:r>
              <a:rPr i="1" dirty="0"/>
              <a:t> </a:t>
            </a:r>
            <a:r>
              <a:rPr i="1" dirty="0" err="1"/>
              <a:t>τ</a:t>
            </a:r>
            <a:r>
              <a:rPr i="1" dirty="0"/>
              <a:t>α</a:t>
            </a:r>
            <a:r>
              <a:rPr i="1" dirty="0" err="1"/>
              <a:t>ξιδεμένος</a:t>
            </a:r>
            <a:r>
              <a:rPr i="1" dirty="0"/>
              <a:t>. </a:t>
            </a:r>
            <a:r>
              <a:rPr i="1" dirty="0" err="1"/>
              <a:t>Eκδ</a:t>
            </a:r>
            <a:r>
              <a:rPr i="1" dirty="0"/>
              <a:t>. </a:t>
            </a:r>
            <a:r>
              <a:rPr i="1" dirty="0" err="1"/>
              <a:t>Κέδρος</a:t>
            </a:r>
            <a:r>
              <a:rPr i="1" dirty="0"/>
              <a:t>.</a:t>
            </a:r>
          </a:p>
          <a:p>
            <a:pPr marL="204536" indent="-204536" algn="l" defTabSz="514014">
              <a:spcBef>
                <a:spcPts val="400"/>
              </a:spcBef>
              <a:buSzPct val="100000"/>
              <a:buChar char="•"/>
              <a:defRPr sz="204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Yalom, I. D. (2017) </a:t>
            </a:r>
            <a:r>
              <a:rPr i="1" dirty="0" err="1"/>
              <a:t>Στον</a:t>
            </a:r>
            <a:r>
              <a:rPr i="1" dirty="0"/>
              <a:t> </a:t>
            </a:r>
            <a:r>
              <a:rPr i="1" dirty="0" err="1"/>
              <a:t>κή</a:t>
            </a:r>
            <a:r>
              <a:rPr i="1" dirty="0"/>
              <a:t>π</a:t>
            </a:r>
            <a:r>
              <a:rPr i="1" dirty="0" err="1"/>
              <a:t>ο</a:t>
            </a:r>
            <a:r>
              <a:rPr i="1" dirty="0"/>
              <a:t> </a:t>
            </a:r>
            <a:r>
              <a:rPr i="1" dirty="0" err="1"/>
              <a:t>του</a:t>
            </a:r>
            <a:r>
              <a:rPr i="1" dirty="0"/>
              <a:t> </a:t>
            </a:r>
            <a:r>
              <a:rPr i="1" dirty="0" err="1"/>
              <a:t>Ε</a:t>
            </a:r>
            <a:r>
              <a:rPr i="1" dirty="0"/>
              <a:t>π</a:t>
            </a:r>
            <a:r>
              <a:rPr i="1" dirty="0" err="1"/>
              <a:t>ίκουρου</a:t>
            </a:r>
            <a:r>
              <a:rPr i="1" dirty="0"/>
              <a:t>: α</a:t>
            </a:r>
            <a:r>
              <a:rPr i="1" dirty="0" err="1"/>
              <a:t>φήνοντ</a:t>
            </a:r>
            <a:r>
              <a:rPr i="1" dirty="0"/>
              <a:t>α</a:t>
            </a:r>
            <a:r>
              <a:rPr i="1" dirty="0" err="1"/>
              <a:t>ς</a:t>
            </a:r>
            <a:r>
              <a:rPr i="1" dirty="0"/>
              <a:t> π</a:t>
            </a:r>
            <a:r>
              <a:rPr i="1" dirty="0" err="1"/>
              <a:t>ίσω</a:t>
            </a:r>
            <a:r>
              <a:rPr i="1" dirty="0"/>
              <a:t> </a:t>
            </a:r>
            <a:r>
              <a:rPr i="1" dirty="0" err="1"/>
              <a:t>τον</a:t>
            </a:r>
            <a:r>
              <a:rPr i="1" dirty="0"/>
              <a:t> </a:t>
            </a:r>
            <a:r>
              <a:rPr i="1" dirty="0" err="1"/>
              <a:t>τρόμο</a:t>
            </a:r>
            <a:r>
              <a:rPr i="1" dirty="0"/>
              <a:t> </a:t>
            </a:r>
            <a:r>
              <a:rPr i="1" dirty="0" err="1"/>
              <a:t>του</a:t>
            </a:r>
            <a:r>
              <a:rPr i="1" dirty="0"/>
              <a:t> </a:t>
            </a:r>
            <a:r>
              <a:rPr i="1" dirty="0" err="1"/>
              <a:t>θ</a:t>
            </a:r>
            <a:r>
              <a:rPr i="1" dirty="0"/>
              <a:t>α</a:t>
            </a:r>
            <a:r>
              <a:rPr i="1" dirty="0" err="1"/>
              <a:t>νάτου</a:t>
            </a:r>
            <a:r>
              <a:rPr i="1" dirty="0"/>
              <a:t>.</a:t>
            </a:r>
            <a:r>
              <a:rPr dirty="0"/>
              <a:t> </a:t>
            </a:r>
            <a:r>
              <a:rPr dirty="0" err="1"/>
              <a:t>Μετάφρ</a:t>
            </a:r>
            <a:r>
              <a:rPr dirty="0"/>
              <a:t>α</a:t>
            </a:r>
            <a:r>
              <a:rPr dirty="0" err="1"/>
              <a:t>ση</a:t>
            </a:r>
            <a:r>
              <a:rPr dirty="0"/>
              <a:t> </a:t>
            </a:r>
            <a:r>
              <a:rPr dirty="0" err="1"/>
              <a:t>Ε</a:t>
            </a:r>
            <a:r>
              <a:rPr dirty="0"/>
              <a:t>. </a:t>
            </a:r>
            <a:r>
              <a:rPr dirty="0" err="1"/>
              <a:t>Ανδριτσάνου</a:t>
            </a:r>
            <a:r>
              <a:rPr dirty="0"/>
              <a:t> - </a:t>
            </a:r>
            <a:r>
              <a:rPr dirty="0" err="1"/>
              <a:t>Γ</a:t>
            </a:r>
            <a:r>
              <a:rPr dirty="0"/>
              <a:t>. </a:t>
            </a:r>
            <a:r>
              <a:rPr dirty="0" err="1"/>
              <a:t>Ζέρ</a:t>
            </a:r>
            <a:r>
              <a:rPr dirty="0"/>
              <a:t>βα</a:t>
            </a:r>
            <a:r>
              <a:rPr dirty="0" err="1"/>
              <a:t>ς</a:t>
            </a:r>
            <a:r>
              <a:rPr dirty="0"/>
              <a:t>. </a:t>
            </a:r>
            <a:r>
              <a:rPr dirty="0" err="1"/>
              <a:t>Εκδ</a:t>
            </a:r>
            <a:r>
              <a:rPr dirty="0"/>
              <a:t>. </a:t>
            </a:r>
            <a:r>
              <a:rPr dirty="0" err="1"/>
              <a:t>Άγρ</a:t>
            </a:r>
            <a:r>
              <a:rPr dirty="0"/>
              <a:t>α.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" dur="1500" fill="hold"/>
                                        <p:tgtEl>
                                          <p:spTgt spid="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1" dur="1500" fill="hold"/>
                                        <p:tgtEl>
                                          <p:spTgt spid="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6" dur="1500" fill="hold"/>
                                        <p:tgtEl>
                                          <p:spTgt spid="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21" dur="1500" fill="hold"/>
                                        <p:tgtEl>
                                          <p:spTgt spid="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26" dur="1500" fill="hold"/>
                                        <p:tgtEl>
                                          <p:spTgt spid="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31" dur="1500" fill="hold"/>
                                        <p:tgtEl>
                                          <p:spTgt spid="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36" dur="1500" fill="hold"/>
                                        <p:tgtEl>
                                          <p:spTgt spid="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41" dur="1500" fill="hold"/>
                                        <p:tgtEl>
                                          <p:spTgt spid="4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46" dur="1500" fill="hold"/>
                                        <p:tgtEl>
                                          <p:spTgt spid="4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51" dur="1500" fill="hold"/>
                                        <p:tgtEl>
                                          <p:spTgt spid="4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56" dur="1500" fill="hold"/>
                                        <p:tgtEl>
                                          <p:spTgt spid="4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1" dur="1500" fill="hold"/>
                                        <p:tgtEl>
                                          <p:spTgt spid="43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3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6" dur="1500" fill="hold"/>
                                        <p:tgtEl>
                                          <p:spTgt spid="43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3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71" dur="1500" fill="hold"/>
                                        <p:tgtEl>
                                          <p:spTgt spid="43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3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74" dur="1500" fill="hold"/>
                                        <p:tgtEl>
                                          <p:spTgt spid="43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3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4" grpId="1" build="p" bldLvl="5" animBg="1" advAuto="0"/>
    </p:bldLst>
  </p:timing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2608</TotalTime>
  <Words>695</Words>
  <Application>Microsoft Office PowerPoint</Application>
  <PresentationFormat>Custom</PresentationFormat>
  <Paragraphs>48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Arial</vt:lpstr>
      <vt:lpstr>Gill Sans</vt:lpstr>
      <vt:lpstr>Gill Sans Light</vt:lpstr>
      <vt:lpstr>Helvetica</vt:lpstr>
      <vt:lpstr>Helvetica Light</vt:lpstr>
      <vt:lpstr>Helvetica Neue</vt:lpstr>
      <vt:lpstr>Palatino Linotype</vt:lpstr>
      <vt:lpstr>Tahoma</vt:lpstr>
      <vt:lpstr>Tahoma Bold</vt:lpstr>
      <vt:lpstr>White</vt:lpstr>
      <vt:lpstr>Άσκ. 12η: αυτο-ενσυναίσθηση</vt:lpstr>
      <vt:lpstr>Άσκ. 13η: ‘ποια είναι η ουσία σε όλο αυτό;’</vt:lpstr>
      <vt:lpstr>Άσκ.14η: ‘μπορώ να δείξω ευελιξία;’</vt:lpstr>
      <vt:lpstr>Άσκ. 15η: αναγνώριση</vt:lpstr>
      <vt:lpstr>Περαιτέρω Άσκησεις</vt:lpstr>
      <vt:lpstr>Εν κατακλείδι</vt:lpstr>
      <vt:lpstr>Βιβλιογραφία &amp; προτάσεις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Yiota Panayiotou</dc:creator>
  <cp:lastModifiedBy>Γιώτα Παναγιώτου</cp:lastModifiedBy>
  <cp:revision>16</cp:revision>
  <dcterms:modified xsi:type="dcterms:W3CDTF">2021-06-02T11:51:08Z</dcterms:modified>
</cp:coreProperties>
</file>